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1" r:id="rId4"/>
    <p:sldId id="259" r:id="rId5"/>
    <p:sldId id="263" r:id="rId6"/>
    <p:sldId id="258" r:id="rId7"/>
    <p:sldId id="264" r:id="rId8"/>
    <p:sldId id="260" r:id="rId9"/>
    <p:sldId id="262"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306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517" autoAdjust="0"/>
    <p:restoredTop sz="94660"/>
  </p:normalViewPr>
  <p:slideViewPr>
    <p:cSldViewPr snapToGrid="0">
      <p:cViewPr varScale="1">
        <p:scale>
          <a:sx n="114" d="100"/>
          <a:sy n="114" d="100"/>
        </p:scale>
        <p:origin x="44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6/8/2022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6/8/2022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6/8/2022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6/8/2022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6/8/2022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6/8/2022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6/8/2022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6/8/2022</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hyperlink" Target="mailto:morgan.59@nd.edu"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C68EA-C65B-4D13-904C-D794AD80F53B}"/>
              </a:ext>
            </a:extLst>
          </p:cNvPr>
          <p:cNvSpPr>
            <a:spLocks noGrp="1"/>
          </p:cNvSpPr>
          <p:nvPr>
            <p:ph type="ctrTitle"/>
          </p:nvPr>
        </p:nvSpPr>
        <p:spPr>
          <a:xfrm>
            <a:off x="1782281" y="285718"/>
            <a:ext cx="8689976" cy="2509213"/>
          </a:xfrm>
        </p:spPr>
        <p:txBody>
          <a:bodyPr>
            <a:normAutofit/>
          </a:bodyPr>
          <a:lstStyle/>
          <a:p>
            <a:r>
              <a:rPr lang="en-US" sz="6000" b="1" dirty="0"/>
              <a:t>Writing &amp; Silence as Practice for renewal</a:t>
            </a:r>
          </a:p>
        </p:txBody>
      </p:sp>
      <p:sp>
        <p:nvSpPr>
          <p:cNvPr id="3" name="Subtitle 2">
            <a:extLst>
              <a:ext uri="{FF2B5EF4-FFF2-40B4-BE49-F238E27FC236}">
                <a16:creationId xmlns:a16="http://schemas.microsoft.com/office/drawing/2014/main" id="{DEBD700D-ECB4-429A-A0F7-06674B6B83D0}"/>
              </a:ext>
            </a:extLst>
          </p:cNvPr>
          <p:cNvSpPr>
            <a:spLocks noGrp="1"/>
          </p:cNvSpPr>
          <p:nvPr>
            <p:ph type="subTitle" idx="1"/>
          </p:nvPr>
        </p:nvSpPr>
        <p:spPr>
          <a:xfrm>
            <a:off x="276837" y="3340915"/>
            <a:ext cx="9207806" cy="2346820"/>
          </a:xfrm>
        </p:spPr>
        <p:txBody>
          <a:bodyPr>
            <a:normAutofit fontScale="92500" lnSpcReduction="10000"/>
          </a:bodyPr>
          <a:lstStyle/>
          <a:p>
            <a:pPr algn="r"/>
            <a:r>
              <a:rPr lang="en-US" b="1" dirty="0">
                <a:solidFill>
                  <a:schemeClr val="tx1"/>
                </a:solidFill>
                <a:latin typeface="Bookman Old Style" panose="02050604050505020204" pitchFamily="18" charset="0"/>
              </a:rPr>
              <a:t>Leslie L. Morgan, Africana Studies &amp; Education Librarian</a:t>
            </a:r>
          </a:p>
          <a:p>
            <a:pPr algn="r"/>
            <a:r>
              <a:rPr lang="en-US" b="1" dirty="0">
                <a:solidFill>
                  <a:schemeClr val="tx1"/>
                </a:solidFill>
                <a:latin typeface="Bookman Old Style" panose="02050604050505020204" pitchFamily="18" charset="0"/>
              </a:rPr>
              <a:t>Hesburgh libraries – University of Notre Dame</a:t>
            </a:r>
          </a:p>
          <a:p>
            <a:pPr algn="r"/>
            <a:r>
              <a:rPr lang="en-US" b="1" dirty="0">
                <a:solidFill>
                  <a:schemeClr val="tx1"/>
                </a:solidFill>
                <a:latin typeface="Bookman Old Style" panose="02050604050505020204" pitchFamily="18" charset="0"/>
              </a:rPr>
              <a:t>June 10, 2022: 3:45pm-4:45pm</a:t>
            </a:r>
          </a:p>
          <a:p>
            <a:pPr algn="r"/>
            <a:r>
              <a:rPr lang="en-US" b="1" dirty="0">
                <a:solidFill>
                  <a:srgbClr val="00B0F0"/>
                </a:solidFill>
                <a:latin typeface="Bookman Old Style" panose="02050604050505020204" pitchFamily="18" charset="0"/>
              </a:rPr>
              <a:t>Lake superior libraries virtual symposium</a:t>
            </a:r>
          </a:p>
          <a:p>
            <a:r>
              <a:rPr lang="en-US" b="1" dirty="0">
                <a:solidFill>
                  <a:srgbClr val="2306F8"/>
                </a:solidFill>
              </a:rPr>
              <a:t> </a:t>
            </a:r>
          </a:p>
        </p:txBody>
      </p:sp>
    </p:spTree>
    <p:extLst>
      <p:ext uri="{BB962C8B-B14F-4D97-AF65-F5344CB8AC3E}">
        <p14:creationId xmlns:p14="http://schemas.microsoft.com/office/powerpoint/2010/main" val="25663230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D2DF055-1FC9-43CE-BE35-CE4A56F08849}"/>
              </a:ext>
            </a:extLst>
          </p:cNvPr>
          <p:cNvSpPr txBox="1"/>
          <p:nvPr/>
        </p:nvSpPr>
        <p:spPr>
          <a:xfrm>
            <a:off x="1300295" y="956344"/>
            <a:ext cx="9756396" cy="4801314"/>
          </a:xfrm>
          <a:prstGeom prst="rect">
            <a:avLst/>
          </a:prstGeom>
          <a:noFill/>
        </p:spPr>
        <p:txBody>
          <a:bodyPr wrap="square" rtlCol="0">
            <a:spAutoFit/>
          </a:bodyPr>
          <a:lstStyle/>
          <a:p>
            <a:pPr algn="ctr"/>
            <a:r>
              <a:rPr lang="en-US" sz="3200" b="1" dirty="0"/>
              <a:t>Presentation Agenda</a:t>
            </a:r>
          </a:p>
          <a:p>
            <a:pPr algn="ctr"/>
            <a:endParaRPr lang="en-US" sz="3200" b="1" dirty="0"/>
          </a:p>
          <a:p>
            <a:pPr marL="514350" indent="-514350">
              <a:buAutoNum type="romanUcPeriod"/>
            </a:pPr>
            <a:r>
              <a:rPr lang="en-US" sz="3200" b="1" dirty="0"/>
              <a:t>Overview: The importance of Time, Silence, Writing  (10 minutes)</a:t>
            </a:r>
          </a:p>
          <a:p>
            <a:pPr marL="514350" indent="-514350">
              <a:buAutoNum type="romanUcPeriod"/>
            </a:pPr>
            <a:r>
              <a:rPr lang="en-US" sz="3200" b="1" dirty="0"/>
              <a:t>Highlighting Resources that may be useful to you</a:t>
            </a:r>
          </a:p>
          <a:p>
            <a:r>
              <a:rPr lang="en-US" sz="3200" b="1" dirty="0"/>
              <a:t>	 (10 minutes)</a:t>
            </a:r>
          </a:p>
          <a:p>
            <a:pPr marL="514350" indent="-514350">
              <a:buAutoNum type="romanUcPeriod"/>
            </a:pPr>
            <a:r>
              <a:rPr lang="en-US" sz="3200" b="1" dirty="0"/>
              <a:t>Professional &amp; Personal Writing Prompts (20 minutes) </a:t>
            </a:r>
          </a:p>
          <a:p>
            <a:pPr marL="514350" indent="-514350">
              <a:buAutoNum type="romanUcPeriod"/>
            </a:pPr>
            <a:r>
              <a:rPr lang="en-US" sz="3200" b="1" dirty="0"/>
              <a:t>Q &amp; A / Comments (25 minutes)</a:t>
            </a:r>
          </a:p>
          <a:p>
            <a:pPr marL="514350" indent="-514350">
              <a:buAutoNum type="romanUcPeriod"/>
            </a:pPr>
            <a:r>
              <a:rPr lang="en-US" sz="3200" b="1" dirty="0"/>
              <a:t>Conclusion (5 minutes)</a:t>
            </a:r>
          </a:p>
          <a:p>
            <a:endParaRPr lang="en-US" dirty="0"/>
          </a:p>
        </p:txBody>
      </p:sp>
    </p:spTree>
    <p:extLst>
      <p:ext uri="{BB962C8B-B14F-4D97-AF65-F5344CB8AC3E}">
        <p14:creationId xmlns:p14="http://schemas.microsoft.com/office/powerpoint/2010/main" val="24921259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5DCCB8D-FB89-4164-8B82-C1D321CB0642}"/>
              </a:ext>
            </a:extLst>
          </p:cNvPr>
          <p:cNvSpPr txBox="1"/>
          <p:nvPr/>
        </p:nvSpPr>
        <p:spPr>
          <a:xfrm>
            <a:off x="3781328" y="88672"/>
            <a:ext cx="4629344" cy="1107996"/>
          </a:xfrm>
          <a:prstGeom prst="rect">
            <a:avLst/>
          </a:prstGeom>
          <a:noFill/>
        </p:spPr>
        <p:txBody>
          <a:bodyPr wrap="none" rtlCol="0">
            <a:spAutoFit/>
          </a:bodyPr>
          <a:lstStyle/>
          <a:p>
            <a:r>
              <a:rPr lang="en-US" sz="6600" b="1" dirty="0">
                <a:solidFill>
                  <a:srgbClr val="00B0F0"/>
                </a:solidFill>
              </a:rPr>
              <a:t>RESOURCES </a:t>
            </a:r>
          </a:p>
        </p:txBody>
      </p:sp>
      <p:sp>
        <p:nvSpPr>
          <p:cNvPr id="3" name="TextBox 2">
            <a:extLst>
              <a:ext uri="{FF2B5EF4-FFF2-40B4-BE49-F238E27FC236}">
                <a16:creationId xmlns:a16="http://schemas.microsoft.com/office/drawing/2014/main" id="{C9528726-84D8-455D-B9BC-8C7786BB8677}"/>
              </a:ext>
            </a:extLst>
          </p:cNvPr>
          <p:cNvSpPr txBox="1"/>
          <p:nvPr/>
        </p:nvSpPr>
        <p:spPr>
          <a:xfrm>
            <a:off x="1162855" y="1196668"/>
            <a:ext cx="9417152" cy="5909310"/>
          </a:xfrm>
          <a:prstGeom prst="rect">
            <a:avLst/>
          </a:prstGeom>
          <a:noFill/>
        </p:spPr>
        <p:txBody>
          <a:bodyPr wrap="square" rtlCol="0">
            <a:spAutoFit/>
          </a:bodyPr>
          <a:lstStyle/>
          <a:p>
            <a:r>
              <a:rPr lang="en-US" b="1" dirty="0"/>
              <a:t>“Conversations with Silence” </a:t>
            </a:r>
            <a:r>
              <a:rPr lang="en-US" dirty="0"/>
              <a:t>(2021) by Sally Longley &amp; Trevor Hudson</a:t>
            </a:r>
          </a:p>
          <a:p>
            <a:r>
              <a:rPr lang="en-US" dirty="0"/>
              <a:t>ISBN: </a:t>
            </a:r>
            <a:r>
              <a:rPr lang="en-US" b="1" dirty="0"/>
              <a:t> </a:t>
            </a:r>
            <a:r>
              <a:rPr lang="en-US" dirty="0"/>
              <a:t>978-1725277762</a:t>
            </a:r>
          </a:p>
          <a:p>
            <a:endParaRPr lang="en-US" b="1" dirty="0"/>
          </a:p>
          <a:p>
            <a:r>
              <a:rPr lang="en-US" b="1" dirty="0"/>
              <a:t>“Writing Down the Bones: Freeing the Writer Within” </a:t>
            </a:r>
            <a:r>
              <a:rPr lang="en-US" dirty="0"/>
              <a:t>(2016) by Natalie Goldberg &amp; Julia Cameron</a:t>
            </a:r>
          </a:p>
          <a:p>
            <a:r>
              <a:rPr lang="en-US" dirty="0"/>
              <a:t>ISBN: 978-1611803082</a:t>
            </a:r>
          </a:p>
          <a:p>
            <a:endParaRPr lang="en-US" b="1" dirty="0"/>
          </a:p>
          <a:p>
            <a:r>
              <a:rPr lang="en-US" b="1" dirty="0"/>
              <a:t>“Reflect: A workbook for writing, notetaking, journaling, reflecting, and practicing gratitude” </a:t>
            </a:r>
            <a:r>
              <a:rPr lang="en-US" dirty="0"/>
              <a:t>(2021) by Tobi T. Griffin ISBN: 979-8407625384</a:t>
            </a:r>
            <a:endParaRPr lang="en-US" b="1" dirty="0"/>
          </a:p>
          <a:p>
            <a:endParaRPr lang="en-US" b="1" dirty="0"/>
          </a:p>
          <a:p>
            <a:r>
              <a:rPr lang="en-US" b="1" dirty="0"/>
              <a:t>“The Leadership Challenge: How to make extraordinary things happen in organizations” </a:t>
            </a:r>
            <a:r>
              <a:rPr lang="en-US" dirty="0"/>
              <a:t>(2017) by James M. Kouzes &amp; Barry Z. Pozner ISBN:978-1119278962 &amp; </a:t>
            </a:r>
            <a:r>
              <a:rPr lang="en-US" b="1" dirty="0"/>
              <a:t>“The Leadership Workbook, 3</a:t>
            </a:r>
            <a:r>
              <a:rPr lang="en-US" b="1" baseline="30000" dirty="0"/>
              <a:t>rd</a:t>
            </a:r>
            <a:r>
              <a:rPr lang="en-US" b="1" dirty="0"/>
              <a:t> Edition Revised” </a:t>
            </a:r>
            <a:r>
              <a:rPr lang="en-US" dirty="0"/>
              <a:t>James M. Kouzes &amp; Barry Z. Pozner ISBN: 978-1119397564 </a:t>
            </a:r>
            <a:endParaRPr lang="en-US" b="1" dirty="0"/>
          </a:p>
          <a:p>
            <a:endParaRPr lang="en-US" b="1" dirty="0"/>
          </a:p>
          <a:p>
            <a:r>
              <a:rPr lang="en-US" b="1" dirty="0"/>
              <a:t>“Reflective Practice: Writing and Professional Development-5</a:t>
            </a:r>
            <a:r>
              <a:rPr lang="en-US" b="1" baseline="30000" dirty="0"/>
              <a:t>th</a:t>
            </a:r>
            <a:r>
              <a:rPr lang="en-US" b="1" dirty="0"/>
              <a:t> Edition </a:t>
            </a:r>
            <a:r>
              <a:rPr lang="en-US" dirty="0"/>
              <a:t>(2018) by Gillie E. J. Bolton &amp; Russell Delderfield ISBN: 978-1526411709</a:t>
            </a:r>
          </a:p>
          <a:p>
            <a:endParaRPr lang="en-US" dirty="0"/>
          </a:p>
          <a:p>
            <a:r>
              <a:rPr lang="en-US" b="1" dirty="0"/>
              <a:t>“On Writing: A Memoir of the Craft” </a:t>
            </a:r>
            <a:r>
              <a:rPr lang="en-US" dirty="0"/>
              <a:t>(Reissue in 20202) by Stephen King</a:t>
            </a:r>
            <a:endParaRPr lang="en-US" b="1" dirty="0"/>
          </a:p>
          <a:p>
            <a:r>
              <a:rPr lang="en-US" dirty="0"/>
              <a:t>ISBN: 978-1982159375</a:t>
            </a:r>
          </a:p>
          <a:p>
            <a:endParaRPr lang="en-US" dirty="0"/>
          </a:p>
          <a:p>
            <a:endParaRPr lang="en-US" dirty="0"/>
          </a:p>
          <a:p>
            <a:endParaRPr lang="en-US" dirty="0"/>
          </a:p>
        </p:txBody>
      </p:sp>
    </p:spTree>
    <p:extLst>
      <p:ext uri="{BB962C8B-B14F-4D97-AF65-F5344CB8AC3E}">
        <p14:creationId xmlns:p14="http://schemas.microsoft.com/office/powerpoint/2010/main" val="27650582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36E62F7-F4BB-4385-8FDC-A8DA42B318B5}"/>
              </a:ext>
            </a:extLst>
          </p:cNvPr>
          <p:cNvSpPr txBox="1"/>
          <p:nvPr/>
        </p:nvSpPr>
        <p:spPr>
          <a:xfrm>
            <a:off x="450233" y="5104308"/>
            <a:ext cx="9809737" cy="954107"/>
          </a:xfrm>
          <a:prstGeom prst="rect">
            <a:avLst/>
          </a:prstGeom>
          <a:noFill/>
        </p:spPr>
        <p:txBody>
          <a:bodyPr wrap="none" rtlCol="0">
            <a:spAutoFit/>
          </a:bodyPr>
          <a:lstStyle/>
          <a:p>
            <a:r>
              <a:rPr lang="en-US" sz="2800" b="1" dirty="0"/>
              <a:t>“Time has a wonderful way of showing us what really matters”</a:t>
            </a:r>
          </a:p>
          <a:p>
            <a:r>
              <a:rPr lang="en-US" sz="2800" b="1" dirty="0"/>
              <a:t>- Graciousquotes.com </a:t>
            </a:r>
          </a:p>
        </p:txBody>
      </p:sp>
      <p:sp>
        <p:nvSpPr>
          <p:cNvPr id="4" name="TextBox 3">
            <a:extLst>
              <a:ext uri="{FF2B5EF4-FFF2-40B4-BE49-F238E27FC236}">
                <a16:creationId xmlns:a16="http://schemas.microsoft.com/office/drawing/2014/main" id="{D6872D01-AD7A-4A9A-8B7D-EC5397820C3B}"/>
              </a:ext>
            </a:extLst>
          </p:cNvPr>
          <p:cNvSpPr txBox="1"/>
          <p:nvPr/>
        </p:nvSpPr>
        <p:spPr>
          <a:xfrm>
            <a:off x="450233" y="3597209"/>
            <a:ext cx="9651938" cy="954107"/>
          </a:xfrm>
          <a:prstGeom prst="rect">
            <a:avLst/>
          </a:prstGeom>
          <a:noFill/>
        </p:spPr>
        <p:txBody>
          <a:bodyPr wrap="none" rtlCol="0">
            <a:spAutoFit/>
          </a:bodyPr>
          <a:lstStyle/>
          <a:p>
            <a:r>
              <a:rPr lang="en-US" sz="2800" b="1" dirty="0"/>
              <a:t>“All we have to do is what to do with the time that is given us”</a:t>
            </a:r>
          </a:p>
          <a:p>
            <a:r>
              <a:rPr lang="en-US" sz="2800" b="1" dirty="0"/>
              <a:t>-J.R.R. Tolkein</a:t>
            </a:r>
          </a:p>
        </p:txBody>
      </p:sp>
      <p:sp>
        <p:nvSpPr>
          <p:cNvPr id="5" name="TextBox 4">
            <a:extLst>
              <a:ext uri="{FF2B5EF4-FFF2-40B4-BE49-F238E27FC236}">
                <a16:creationId xmlns:a16="http://schemas.microsoft.com/office/drawing/2014/main" id="{BA0836D7-B6A9-4F62-AA72-3FF561966A3A}"/>
              </a:ext>
            </a:extLst>
          </p:cNvPr>
          <p:cNvSpPr txBox="1"/>
          <p:nvPr/>
        </p:nvSpPr>
        <p:spPr>
          <a:xfrm>
            <a:off x="299495" y="1812841"/>
            <a:ext cx="10152012" cy="1384995"/>
          </a:xfrm>
          <a:prstGeom prst="rect">
            <a:avLst/>
          </a:prstGeom>
          <a:noFill/>
        </p:spPr>
        <p:txBody>
          <a:bodyPr wrap="square" rtlCol="0">
            <a:spAutoFit/>
          </a:bodyPr>
          <a:lstStyle/>
          <a:p>
            <a:r>
              <a:rPr lang="en-US" sz="2800" b="1" dirty="0"/>
              <a:t>“Find a group of people who challenge and inspire you, spend a lot of time with them, and it will change your life forever”</a:t>
            </a:r>
          </a:p>
          <a:p>
            <a:r>
              <a:rPr lang="en-US" sz="2800" b="1" dirty="0"/>
              <a:t>- Amy Poehler </a:t>
            </a:r>
          </a:p>
        </p:txBody>
      </p:sp>
      <p:sp>
        <p:nvSpPr>
          <p:cNvPr id="6" name="TextBox 5">
            <a:extLst>
              <a:ext uri="{FF2B5EF4-FFF2-40B4-BE49-F238E27FC236}">
                <a16:creationId xmlns:a16="http://schemas.microsoft.com/office/drawing/2014/main" id="{BACCB087-5CCE-48D4-BCE6-5A44C2F8382E}"/>
              </a:ext>
            </a:extLst>
          </p:cNvPr>
          <p:cNvSpPr txBox="1"/>
          <p:nvPr/>
        </p:nvSpPr>
        <p:spPr>
          <a:xfrm>
            <a:off x="4649483" y="305607"/>
            <a:ext cx="1885453" cy="1107996"/>
          </a:xfrm>
          <a:prstGeom prst="rect">
            <a:avLst/>
          </a:prstGeom>
          <a:noFill/>
        </p:spPr>
        <p:txBody>
          <a:bodyPr wrap="none" rtlCol="0">
            <a:spAutoFit/>
          </a:bodyPr>
          <a:lstStyle/>
          <a:p>
            <a:pPr algn="r"/>
            <a:r>
              <a:rPr lang="en-US" sz="6600" b="1" dirty="0">
                <a:solidFill>
                  <a:srgbClr val="00B0F0"/>
                </a:solidFill>
              </a:rPr>
              <a:t>TIME</a:t>
            </a:r>
          </a:p>
        </p:txBody>
      </p:sp>
    </p:spTree>
    <p:extLst>
      <p:ext uri="{BB962C8B-B14F-4D97-AF65-F5344CB8AC3E}">
        <p14:creationId xmlns:p14="http://schemas.microsoft.com/office/powerpoint/2010/main" val="34002750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9C47247-401D-4B84-A401-3FFE20F14C0F}"/>
              </a:ext>
            </a:extLst>
          </p:cNvPr>
          <p:cNvSpPr txBox="1"/>
          <p:nvPr/>
        </p:nvSpPr>
        <p:spPr>
          <a:xfrm>
            <a:off x="813732" y="1124125"/>
            <a:ext cx="10841707" cy="1231106"/>
          </a:xfrm>
          <a:prstGeom prst="rect">
            <a:avLst/>
          </a:prstGeom>
          <a:noFill/>
        </p:spPr>
        <p:txBody>
          <a:bodyPr wrap="square" rtlCol="0">
            <a:spAutoFit/>
          </a:bodyPr>
          <a:lstStyle/>
          <a:p>
            <a:r>
              <a:rPr lang="en-US" sz="2800" b="1" dirty="0"/>
              <a:t>You have the power to stop </a:t>
            </a:r>
            <a:r>
              <a:rPr lang="en-US" sz="2800" b="1" dirty="0">
                <a:solidFill>
                  <a:srgbClr val="00B0F0"/>
                </a:solidFill>
              </a:rPr>
              <a:t>TIME </a:t>
            </a:r>
            <a:r>
              <a:rPr lang="en-US" sz="2800" b="1" dirty="0"/>
              <a:t>right now. What five things would  you do first?</a:t>
            </a:r>
          </a:p>
          <a:p>
            <a:endParaRPr lang="en-US" dirty="0"/>
          </a:p>
        </p:txBody>
      </p:sp>
      <p:sp>
        <p:nvSpPr>
          <p:cNvPr id="3" name="TextBox 2">
            <a:extLst>
              <a:ext uri="{FF2B5EF4-FFF2-40B4-BE49-F238E27FC236}">
                <a16:creationId xmlns:a16="http://schemas.microsoft.com/office/drawing/2014/main" id="{BA0DDFE8-DEA7-4076-86DB-D428E22434E5}"/>
              </a:ext>
            </a:extLst>
          </p:cNvPr>
          <p:cNvSpPr txBox="1"/>
          <p:nvPr/>
        </p:nvSpPr>
        <p:spPr>
          <a:xfrm>
            <a:off x="936771" y="2355231"/>
            <a:ext cx="10718668" cy="1384995"/>
          </a:xfrm>
          <a:prstGeom prst="rect">
            <a:avLst/>
          </a:prstGeom>
          <a:noFill/>
        </p:spPr>
        <p:txBody>
          <a:bodyPr wrap="square" rtlCol="0">
            <a:spAutoFit/>
          </a:bodyPr>
          <a:lstStyle/>
          <a:p>
            <a:endParaRPr lang="en-US" sz="2800" b="1" dirty="0"/>
          </a:p>
          <a:p>
            <a:r>
              <a:rPr lang="en-US" sz="2800" b="1" dirty="0"/>
              <a:t>Write about a </a:t>
            </a:r>
            <a:r>
              <a:rPr lang="en-US" sz="2800" b="1" dirty="0">
                <a:solidFill>
                  <a:srgbClr val="00B0F0"/>
                </a:solidFill>
              </a:rPr>
              <a:t>TIME</a:t>
            </a:r>
            <a:r>
              <a:rPr lang="en-US" sz="2800" b="1" dirty="0"/>
              <a:t> when you knew for sure, your work made an impact in your libraries?</a:t>
            </a:r>
          </a:p>
        </p:txBody>
      </p:sp>
      <p:sp>
        <p:nvSpPr>
          <p:cNvPr id="4" name="TextBox 3">
            <a:extLst>
              <a:ext uri="{FF2B5EF4-FFF2-40B4-BE49-F238E27FC236}">
                <a16:creationId xmlns:a16="http://schemas.microsoft.com/office/drawing/2014/main" id="{0A9C84A0-5B3D-4556-BC09-94E4CC0EB2A9}"/>
              </a:ext>
            </a:extLst>
          </p:cNvPr>
          <p:cNvSpPr txBox="1"/>
          <p:nvPr/>
        </p:nvSpPr>
        <p:spPr>
          <a:xfrm>
            <a:off x="1023457" y="4261607"/>
            <a:ext cx="9786973" cy="954107"/>
          </a:xfrm>
          <a:prstGeom prst="rect">
            <a:avLst/>
          </a:prstGeom>
          <a:noFill/>
        </p:spPr>
        <p:txBody>
          <a:bodyPr wrap="square" rtlCol="0">
            <a:spAutoFit/>
          </a:bodyPr>
          <a:lstStyle/>
          <a:p>
            <a:r>
              <a:rPr lang="en-US" sz="2800" b="1" dirty="0"/>
              <a:t>If you had </a:t>
            </a:r>
            <a:r>
              <a:rPr lang="en-US" sz="2800" b="1" dirty="0">
                <a:solidFill>
                  <a:srgbClr val="00B0F0"/>
                </a:solidFill>
              </a:rPr>
              <a:t>TIME</a:t>
            </a:r>
            <a:r>
              <a:rPr lang="en-US" sz="2800" b="1" dirty="0"/>
              <a:t> to spend with a person you most admired, what are some of the things you would do together?</a:t>
            </a:r>
          </a:p>
        </p:txBody>
      </p:sp>
    </p:spTree>
    <p:extLst>
      <p:ext uri="{BB962C8B-B14F-4D97-AF65-F5344CB8AC3E}">
        <p14:creationId xmlns:p14="http://schemas.microsoft.com/office/powerpoint/2010/main" val="19335745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14AB7CC-6ABA-41BB-BBDF-6ED2C15AA820}"/>
              </a:ext>
            </a:extLst>
          </p:cNvPr>
          <p:cNvSpPr txBox="1"/>
          <p:nvPr/>
        </p:nvSpPr>
        <p:spPr>
          <a:xfrm>
            <a:off x="637563" y="1910395"/>
            <a:ext cx="11230318" cy="954107"/>
          </a:xfrm>
          <a:prstGeom prst="rect">
            <a:avLst/>
          </a:prstGeom>
          <a:noFill/>
        </p:spPr>
        <p:txBody>
          <a:bodyPr wrap="none" rtlCol="0">
            <a:spAutoFit/>
          </a:bodyPr>
          <a:lstStyle/>
          <a:p>
            <a:r>
              <a:rPr lang="en-US" sz="2800" b="1" dirty="0"/>
              <a:t>“Silence is not the absence of something, but the presence of everything” </a:t>
            </a:r>
          </a:p>
          <a:p>
            <a:r>
              <a:rPr lang="en-US" sz="2800" b="1" dirty="0"/>
              <a:t>– Gordon Hempton</a:t>
            </a:r>
          </a:p>
        </p:txBody>
      </p:sp>
      <p:sp>
        <p:nvSpPr>
          <p:cNvPr id="4" name="TextBox 3">
            <a:extLst>
              <a:ext uri="{FF2B5EF4-FFF2-40B4-BE49-F238E27FC236}">
                <a16:creationId xmlns:a16="http://schemas.microsoft.com/office/drawing/2014/main" id="{45B2609E-02DA-4132-9E03-FF9D02B8AE4E}"/>
              </a:ext>
            </a:extLst>
          </p:cNvPr>
          <p:cNvSpPr txBox="1"/>
          <p:nvPr/>
        </p:nvSpPr>
        <p:spPr>
          <a:xfrm>
            <a:off x="746620" y="3516445"/>
            <a:ext cx="5838586" cy="954107"/>
          </a:xfrm>
          <a:prstGeom prst="rect">
            <a:avLst/>
          </a:prstGeom>
          <a:noFill/>
        </p:spPr>
        <p:txBody>
          <a:bodyPr wrap="none" rtlCol="0">
            <a:spAutoFit/>
          </a:bodyPr>
          <a:lstStyle/>
          <a:p>
            <a:r>
              <a:rPr lang="en-US" sz="2800" b="1" dirty="0"/>
              <a:t>“Silence is a source of great strength”</a:t>
            </a:r>
          </a:p>
          <a:p>
            <a:r>
              <a:rPr lang="en-US" sz="2800" b="1" dirty="0"/>
              <a:t>– Lao Tzu  </a:t>
            </a:r>
          </a:p>
        </p:txBody>
      </p:sp>
      <p:sp>
        <p:nvSpPr>
          <p:cNvPr id="5" name="TextBox 4">
            <a:extLst>
              <a:ext uri="{FF2B5EF4-FFF2-40B4-BE49-F238E27FC236}">
                <a16:creationId xmlns:a16="http://schemas.microsoft.com/office/drawing/2014/main" id="{D852EA26-FA41-49BB-8CE4-6A90ED6DB86C}"/>
              </a:ext>
            </a:extLst>
          </p:cNvPr>
          <p:cNvSpPr txBox="1"/>
          <p:nvPr/>
        </p:nvSpPr>
        <p:spPr>
          <a:xfrm>
            <a:off x="746620" y="5004665"/>
            <a:ext cx="8816131" cy="954107"/>
          </a:xfrm>
          <a:prstGeom prst="rect">
            <a:avLst/>
          </a:prstGeom>
          <a:noFill/>
        </p:spPr>
        <p:txBody>
          <a:bodyPr wrap="none" rtlCol="0">
            <a:spAutoFit/>
          </a:bodyPr>
          <a:lstStyle/>
          <a:p>
            <a:r>
              <a:rPr lang="en-US" sz="2800" b="1" dirty="0"/>
              <a:t>“The quieter you become, the more you are able to hear” </a:t>
            </a:r>
          </a:p>
          <a:p>
            <a:r>
              <a:rPr lang="en-US" sz="2800" b="1" dirty="0"/>
              <a:t>- Rumi</a:t>
            </a:r>
          </a:p>
        </p:txBody>
      </p:sp>
      <p:sp>
        <p:nvSpPr>
          <p:cNvPr id="6" name="TextBox 5">
            <a:extLst>
              <a:ext uri="{FF2B5EF4-FFF2-40B4-BE49-F238E27FC236}">
                <a16:creationId xmlns:a16="http://schemas.microsoft.com/office/drawing/2014/main" id="{35462C89-024E-468D-9DF1-9F3AA978C3B8}"/>
              </a:ext>
            </a:extLst>
          </p:cNvPr>
          <p:cNvSpPr txBox="1"/>
          <p:nvPr/>
        </p:nvSpPr>
        <p:spPr>
          <a:xfrm>
            <a:off x="4035105" y="476428"/>
            <a:ext cx="3054041" cy="1107996"/>
          </a:xfrm>
          <a:prstGeom prst="rect">
            <a:avLst/>
          </a:prstGeom>
          <a:noFill/>
        </p:spPr>
        <p:txBody>
          <a:bodyPr wrap="none" rtlCol="0">
            <a:spAutoFit/>
          </a:bodyPr>
          <a:lstStyle/>
          <a:p>
            <a:pPr algn="ctr"/>
            <a:r>
              <a:rPr lang="en-US" sz="6600" b="1" dirty="0">
                <a:solidFill>
                  <a:srgbClr val="00B0F0"/>
                </a:solidFill>
              </a:rPr>
              <a:t>SILENCE</a:t>
            </a:r>
          </a:p>
        </p:txBody>
      </p:sp>
    </p:spTree>
    <p:extLst>
      <p:ext uri="{BB962C8B-B14F-4D97-AF65-F5344CB8AC3E}">
        <p14:creationId xmlns:p14="http://schemas.microsoft.com/office/powerpoint/2010/main" val="38257127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8829B7A-8562-409E-9F6E-23D21A67BAEB}"/>
              </a:ext>
            </a:extLst>
          </p:cNvPr>
          <p:cNvSpPr txBox="1"/>
          <p:nvPr/>
        </p:nvSpPr>
        <p:spPr>
          <a:xfrm>
            <a:off x="1168657" y="4811283"/>
            <a:ext cx="9837331" cy="954107"/>
          </a:xfrm>
          <a:prstGeom prst="rect">
            <a:avLst/>
          </a:prstGeom>
          <a:noFill/>
        </p:spPr>
        <p:txBody>
          <a:bodyPr wrap="square" rtlCol="0">
            <a:spAutoFit/>
          </a:bodyPr>
          <a:lstStyle/>
          <a:p>
            <a:r>
              <a:rPr lang="en-US" sz="2800" b="1" dirty="0"/>
              <a:t>How has </a:t>
            </a:r>
            <a:r>
              <a:rPr lang="en-US" sz="2800" b="1" dirty="0">
                <a:solidFill>
                  <a:srgbClr val="00B0F0"/>
                </a:solidFill>
              </a:rPr>
              <a:t>SILENCE</a:t>
            </a:r>
            <a:r>
              <a:rPr lang="en-US" sz="2800" b="1" dirty="0"/>
              <a:t> enriched and or hampered the way you communicate with others?</a:t>
            </a:r>
          </a:p>
        </p:txBody>
      </p:sp>
      <p:sp>
        <p:nvSpPr>
          <p:cNvPr id="3" name="TextBox 2">
            <a:extLst>
              <a:ext uri="{FF2B5EF4-FFF2-40B4-BE49-F238E27FC236}">
                <a16:creationId xmlns:a16="http://schemas.microsoft.com/office/drawing/2014/main" id="{5D927181-1C8C-49CD-A670-94BF0BCBFD5F}"/>
              </a:ext>
            </a:extLst>
          </p:cNvPr>
          <p:cNvSpPr txBox="1"/>
          <p:nvPr/>
        </p:nvSpPr>
        <p:spPr>
          <a:xfrm>
            <a:off x="1168657" y="1094135"/>
            <a:ext cx="10026334" cy="3108543"/>
          </a:xfrm>
          <a:prstGeom prst="rect">
            <a:avLst/>
          </a:prstGeom>
          <a:noFill/>
        </p:spPr>
        <p:txBody>
          <a:bodyPr wrap="square" rtlCol="0">
            <a:spAutoFit/>
          </a:bodyPr>
          <a:lstStyle/>
          <a:p>
            <a:r>
              <a:rPr lang="en-US" sz="2800" b="1" dirty="0"/>
              <a:t>Take a moment to first, </a:t>
            </a:r>
            <a:r>
              <a:rPr lang="en-US" sz="2800" b="1" dirty="0">
                <a:solidFill>
                  <a:srgbClr val="00B0F0"/>
                </a:solidFill>
              </a:rPr>
              <a:t>SILENTLY</a:t>
            </a:r>
            <a:r>
              <a:rPr lang="en-US" sz="2800" b="1" dirty="0"/>
              <a:t> reflect on significant decisions you have made in your life. This could be anything from your career choice, relationship choices, choosing your closest friends, and deciding where to live. Pick one area to write about in your journal. </a:t>
            </a:r>
          </a:p>
          <a:p>
            <a:endParaRPr lang="en-US" sz="2800" b="1" dirty="0"/>
          </a:p>
          <a:p>
            <a:r>
              <a:rPr lang="en-US" sz="2800" b="1" dirty="0"/>
              <a:t> </a:t>
            </a:r>
          </a:p>
        </p:txBody>
      </p:sp>
      <p:sp>
        <p:nvSpPr>
          <p:cNvPr id="4" name="TextBox 3">
            <a:extLst>
              <a:ext uri="{FF2B5EF4-FFF2-40B4-BE49-F238E27FC236}">
                <a16:creationId xmlns:a16="http://schemas.microsoft.com/office/drawing/2014/main" id="{08165926-386E-4621-A33C-92AEFA79BDB4}"/>
              </a:ext>
            </a:extLst>
          </p:cNvPr>
          <p:cNvSpPr txBox="1"/>
          <p:nvPr/>
        </p:nvSpPr>
        <p:spPr>
          <a:xfrm>
            <a:off x="1168657" y="3819970"/>
            <a:ext cx="6941580" cy="523220"/>
          </a:xfrm>
          <a:prstGeom prst="rect">
            <a:avLst/>
          </a:prstGeom>
          <a:noFill/>
        </p:spPr>
        <p:txBody>
          <a:bodyPr wrap="none" rtlCol="0">
            <a:spAutoFit/>
          </a:bodyPr>
          <a:lstStyle/>
          <a:p>
            <a:r>
              <a:rPr lang="en-US" sz="2800" b="1" dirty="0"/>
              <a:t>What is it about being </a:t>
            </a:r>
            <a:r>
              <a:rPr lang="en-US" sz="2800" b="1" dirty="0">
                <a:solidFill>
                  <a:srgbClr val="00B0F0"/>
                </a:solidFill>
              </a:rPr>
              <a:t>SILENT</a:t>
            </a:r>
            <a:r>
              <a:rPr lang="en-US" sz="2800" b="1" dirty="0"/>
              <a:t>, troubles you?  </a:t>
            </a:r>
          </a:p>
        </p:txBody>
      </p:sp>
    </p:spTree>
    <p:extLst>
      <p:ext uri="{BB962C8B-B14F-4D97-AF65-F5344CB8AC3E}">
        <p14:creationId xmlns:p14="http://schemas.microsoft.com/office/powerpoint/2010/main" val="15345246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CC6E697-C0B9-4EF4-80DC-5C68733F7639}"/>
              </a:ext>
            </a:extLst>
          </p:cNvPr>
          <p:cNvSpPr txBox="1"/>
          <p:nvPr/>
        </p:nvSpPr>
        <p:spPr>
          <a:xfrm>
            <a:off x="4286774" y="780176"/>
            <a:ext cx="3357009" cy="1107996"/>
          </a:xfrm>
          <a:prstGeom prst="rect">
            <a:avLst/>
          </a:prstGeom>
          <a:noFill/>
        </p:spPr>
        <p:txBody>
          <a:bodyPr wrap="none" rtlCol="0">
            <a:spAutoFit/>
          </a:bodyPr>
          <a:lstStyle/>
          <a:p>
            <a:r>
              <a:rPr lang="en-US" sz="6600" b="1" dirty="0">
                <a:solidFill>
                  <a:srgbClr val="00B0F0"/>
                </a:solidFill>
              </a:rPr>
              <a:t>WRITING</a:t>
            </a:r>
          </a:p>
        </p:txBody>
      </p:sp>
      <p:sp>
        <p:nvSpPr>
          <p:cNvPr id="3" name="TextBox 2">
            <a:extLst>
              <a:ext uri="{FF2B5EF4-FFF2-40B4-BE49-F238E27FC236}">
                <a16:creationId xmlns:a16="http://schemas.microsoft.com/office/drawing/2014/main" id="{FA3570A1-A2D6-4C6A-9255-BE85AECCEA68}"/>
              </a:ext>
            </a:extLst>
          </p:cNvPr>
          <p:cNvSpPr txBox="1"/>
          <p:nvPr/>
        </p:nvSpPr>
        <p:spPr>
          <a:xfrm>
            <a:off x="335560" y="4832059"/>
            <a:ext cx="10958217" cy="1384995"/>
          </a:xfrm>
          <a:prstGeom prst="rect">
            <a:avLst/>
          </a:prstGeom>
          <a:noFill/>
        </p:spPr>
        <p:txBody>
          <a:bodyPr wrap="square" rtlCol="0">
            <a:spAutoFit/>
          </a:bodyPr>
          <a:lstStyle/>
          <a:p>
            <a:r>
              <a:rPr lang="en-US" sz="2800" b="1" dirty="0"/>
              <a:t>“I write to give myself strength; I write to explore all the things I am afraid of; I write to be the characters that I am not”</a:t>
            </a:r>
          </a:p>
          <a:p>
            <a:r>
              <a:rPr lang="en-US" sz="2800" b="1" dirty="0"/>
              <a:t>- Josh Whedon </a:t>
            </a:r>
          </a:p>
        </p:txBody>
      </p:sp>
      <p:sp>
        <p:nvSpPr>
          <p:cNvPr id="4" name="TextBox 3">
            <a:extLst>
              <a:ext uri="{FF2B5EF4-FFF2-40B4-BE49-F238E27FC236}">
                <a16:creationId xmlns:a16="http://schemas.microsoft.com/office/drawing/2014/main" id="{3BA5ABD7-58A8-4721-9E9E-7AECF28AC33A}"/>
              </a:ext>
            </a:extLst>
          </p:cNvPr>
          <p:cNvSpPr txBox="1"/>
          <p:nvPr/>
        </p:nvSpPr>
        <p:spPr>
          <a:xfrm>
            <a:off x="335560" y="2095150"/>
            <a:ext cx="8896859" cy="954107"/>
          </a:xfrm>
          <a:prstGeom prst="rect">
            <a:avLst/>
          </a:prstGeom>
          <a:noFill/>
        </p:spPr>
        <p:txBody>
          <a:bodyPr wrap="none" rtlCol="0">
            <a:spAutoFit/>
          </a:bodyPr>
          <a:lstStyle/>
          <a:p>
            <a:r>
              <a:rPr lang="en-US" sz="2800" b="1" dirty="0"/>
              <a:t>“Handwriting is connected to the movements of the heart”</a:t>
            </a:r>
          </a:p>
          <a:p>
            <a:r>
              <a:rPr lang="en-US" sz="2800" b="1" dirty="0"/>
              <a:t>- Natalie Goldberg</a:t>
            </a:r>
          </a:p>
        </p:txBody>
      </p:sp>
      <p:sp>
        <p:nvSpPr>
          <p:cNvPr id="5" name="TextBox 4">
            <a:extLst>
              <a:ext uri="{FF2B5EF4-FFF2-40B4-BE49-F238E27FC236}">
                <a16:creationId xmlns:a16="http://schemas.microsoft.com/office/drawing/2014/main" id="{BF616482-CCA9-431A-9291-8689E9FAF06B}"/>
              </a:ext>
            </a:extLst>
          </p:cNvPr>
          <p:cNvSpPr txBox="1"/>
          <p:nvPr/>
        </p:nvSpPr>
        <p:spPr>
          <a:xfrm>
            <a:off x="419450" y="3485367"/>
            <a:ext cx="10087954" cy="954107"/>
          </a:xfrm>
          <a:prstGeom prst="rect">
            <a:avLst/>
          </a:prstGeom>
          <a:noFill/>
        </p:spPr>
        <p:txBody>
          <a:bodyPr wrap="none" rtlCol="0">
            <a:spAutoFit/>
          </a:bodyPr>
          <a:lstStyle/>
          <a:p>
            <a:r>
              <a:rPr lang="en-US" sz="2800" b="1" dirty="0"/>
              <a:t>“Writing is easy. All you have to do is cross out the wrong words”</a:t>
            </a:r>
          </a:p>
          <a:p>
            <a:r>
              <a:rPr lang="en-US" sz="2800" b="1" dirty="0"/>
              <a:t>- Mark Twain</a:t>
            </a:r>
          </a:p>
        </p:txBody>
      </p:sp>
    </p:spTree>
    <p:extLst>
      <p:ext uri="{BB962C8B-B14F-4D97-AF65-F5344CB8AC3E}">
        <p14:creationId xmlns:p14="http://schemas.microsoft.com/office/powerpoint/2010/main" val="29305994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9B8EA04-39B8-4500-B978-7B3CD66782D6}"/>
              </a:ext>
            </a:extLst>
          </p:cNvPr>
          <p:cNvSpPr txBox="1"/>
          <p:nvPr/>
        </p:nvSpPr>
        <p:spPr>
          <a:xfrm>
            <a:off x="1233182" y="738231"/>
            <a:ext cx="9915787" cy="2246769"/>
          </a:xfrm>
          <a:prstGeom prst="rect">
            <a:avLst/>
          </a:prstGeom>
          <a:noFill/>
        </p:spPr>
        <p:txBody>
          <a:bodyPr wrap="square" rtlCol="0">
            <a:spAutoFit/>
          </a:bodyPr>
          <a:lstStyle/>
          <a:p>
            <a:r>
              <a:rPr lang="en-US" sz="2800" b="1" dirty="0"/>
              <a:t>You just received an award for your work in Libraries. Following the ceremony, you opened the envelope to find a check for $100,000 in your name. Without being told, there is an expectation that you donate 25% to your libraries. </a:t>
            </a:r>
            <a:r>
              <a:rPr lang="en-US" sz="2800" b="1" dirty="0">
                <a:solidFill>
                  <a:srgbClr val="00B0F0"/>
                </a:solidFill>
              </a:rPr>
              <a:t>WRITE </a:t>
            </a:r>
            <a:r>
              <a:rPr lang="en-US" sz="2800" b="1" dirty="0"/>
              <a:t>down what you would like your library to do with your donated funds?</a:t>
            </a:r>
          </a:p>
        </p:txBody>
      </p:sp>
      <p:sp>
        <p:nvSpPr>
          <p:cNvPr id="3" name="TextBox 2">
            <a:extLst>
              <a:ext uri="{FF2B5EF4-FFF2-40B4-BE49-F238E27FC236}">
                <a16:creationId xmlns:a16="http://schemas.microsoft.com/office/drawing/2014/main" id="{C9A46CE1-805E-4B54-BEEA-DDBF845D5F5D}"/>
              </a:ext>
            </a:extLst>
          </p:cNvPr>
          <p:cNvSpPr txBox="1"/>
          <p:nvPr/>
        </p:nvSpPr>
        <p:spPr>
          <a:xfrm>
            <a:off x="1233182" y="3297350"/>
            <a:ext cx="9680895" cy="1384995"/>
          </a:xfrm>
          <a:prstGeom prst="rect">
            <a:avLst/>
          </a:prstGeom>
          <a:noFill/>
        </p:spPr>
        <p:txBody>
          <a:bodyPr wrap="square" rtlCol="0">
            <a:spAutoFit/>
          </a:bodyPr>
          <a:lstStyle/>
          <a:p>
            <a:r>
              <a:rPr lang="en-US" sz="2800" b="1" dirty="0">
                <a:solidFill>
                  <a:srgbClr val="00B0F0"/>
                </a:solidFill>
              </a:rPr>
              <a:t>WRITE </a:t>
            </a:r>
            <a:r>
              <a:rPr lang="en-US" sz="2800" b="1" dirty="0"/>
              <a:t>down some ways you would include a new colleague from another country to your library as well as the surrounding residential community.</a:t>
            </a:r>
          </a:p>
        </p:txBody>
      </p:sp>
      <p:sp>
        <p:nvSpPr>
          <p:cNvPr id="4" name="TextBox 3">
            <a:extLst>
              <a:ext uri="{FF2B5EF4-FFF2-40B4-BE49-F238E27FC236}">
                <a16:creationId xmlns:a16="http://schemas.microsoft.com/office/drawing/2014/main" id="{8D185C9D-36A8-4AC8-9BC2-1609C0997109}"/>
              </a:ext>
            </a:extLst>
          </p:cNvPr>
          <p:cNvSpPr txBox="1"/>
          <p:nvPr/>
        </p:nvSpPr>
        <p:spPr>
          <a:xfrm>
            <a:off x="1163212" y="4994695"/>
            <a:ext cx="8643518" cy="1384995"/>
          </a:xfrm>
          <a:prstGeom prst="rect">
            <a:avLst/>
          </a:prstGeom>
          <a:noFill/>
        </p:spPr>
        <p:txBody>
          <a:bodyPr wrap="square" rtlCol="0">
            <a:spAutoFit/>
          </a:bodyPr>
          <a:lstStyle/>
          <a:p>
            <a:r>
              <a:rPr lang="en-US" sz="2800" b="1" dirty="0">
                <a:solidFill>
                  <a:srgbClr val="00B0F0"/>
                </a:solidFill>
              </a:rPr>
              <a:t>WRITE</a:t>
            </a:r>
            <a:r>
              <a:rPr lang="en-US" sz="2800" b="1" dirty="0"/>
              <a:t> down a list of 10 words you use to articulate your frustrations during COVID-19 “working from home” experiences in 2020 - 2021 </a:t>
            </a:r>
          </a:p>
        </p:txBody>
      </p:sp>
    </p:spTree>
    <p:extLst>
      <p:ext uri="{BB962C8B-B14F-4D97-AF65-F5344CB8AC3E}">
        <p14:creationId xmlns:p14="http://schemas.microsoft.com/office/powerpoint/2010/main" val="25255429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59B93F-2448-4A0D-BA19-B4D57387BB9E}"/>
              </a:ext>
            </a:extLst>
          </p:cNvPr>
          <p:cNvSpPr txBox="1"/>
          <p:nvPr/>
        </p:nvSpPr>
        <p:spPr>
          <a:xfrm>
            <a:off x="679664" y="1516762"/>
            <a:ext cx="11081701" cy="5601533"/>
          </a:xfrm>
          <a:prstGeom prst="rect">
            <a:avLst/>
          </a:prstGeom>
          <a:noFill/>
        </p:spPr>
        <p:txBody>
          <a:bodyPr wrap="square" rtlCol="0">
            <a:spAutoFit/>
          </a:bodyPr>
          <a:lstStyle/>
          <a:p>
            <a:r>
              <a:rPr lang="en-US" sz="2000" b="1" dirty="0"/>
              <a:t>Concluding Thoughts:</a:t>
            </a:r>
          </a:p>
          <a:p>
            <a:endParaRPr lang="en-US" sz="2000" dirty="0"/>
          </a:p>
          <a:p>
            <a:r>
              <a:rPr lang="en-US" sz="2000" dirty="0"/>
              <a:t>Getting clear (strategic clarity) with your Time re: work, family, friends, and time with self is transformative</a:t>
            </a:r>
          </a:p>
          <a:p>
            <a:r>
              <a:rPr lang="en-US" sz="2000" dirty="0"/>
              <a:t>in many ways.</a:t>
            </a:r>
          </a:p>
          <a:p>
            <a:endParaRPr lang="en-US" sz="2000" dirty="0"/>
          </a:p>
          <a:p>
            <a:r>
              <a:rPr lang="en-US" sz="2000" dirty="0"/>
              <a:t>“As we connect with our interior world, with what’s really motivating our life choices and our behavior, sometimes we have to accept that we do not “trust (our) own “aliveness” – Rev. Richard Rohr “Everything is Sacred” (2021) ISBN: 978-0593238783</a:t>
            </a:r>
          </a:p>
          <a:p>
            <a:endParaRPr lang="en-US" sz="2000" dirty="0"/>
          </a:p>
          <a:p>
            <a:r>
              <a:rPr lang="en-US" sz="2000" dirty="0"/>
              <a:t>Remembering my Grand Mother’s words: “The road to Hell is paved with good intentions.”</a:t>
            </a:r>
          </a:p>
          <a:p>
            <a:r>
              <a:rPr lang="en-US" sz="2000" dirty="0"/>
              <a:t>When I am not intentional about my practice of silence, reflection, and writing, it’s disruptive to my energy.</a:t>
            </a:r>
          </a:p>
          <a:p>
            <a:endParaRPr lang="en-US" sz="2000" dirty="0"/>
          </a:p>
          <a:p>
            <a:r>
              <a:rPr lang="en-US" sz="2000" dirty="0"/>
              <a:t>Thank You, Leslie L. Morgan </a:t>
            </a:r>
          </a:p>
          <a:p>
            <a:r>
              <a:rPr lang="en-US" sz="2000" dirty="0"/>
              <a:t>Africana Studies &amp; Education Librarian </a:t>
            </a:r>
          </a:p>
          <a:p>
            <a:r>
              <a:rPr lang="en-US" sz="2000" dirty="0"/>
              <a:t>Hesburgh Libraries – University of Notre Dame</a:t>
            </a:r>
          </a:p>
          <a:p>
            <a:r>
              <a:rPr lang="en-US" sz="2000" dirty="0"/>
              <a:t>E-Mail: </a:t>
            </a:r>
            <a:r>
              <a:rPr lang="en-US" sz="2000" dirty="0">
                <a:hlinkClick r:id="rId2"/>
              </a:rPr>
              <a:t>morgan.59@nd.edu</a:t>
            </a:r>
            <a:r>
              <a:rPr lang="en-US" sz="2000" dirty="0"/>
              <a:t> </a:t>
            </a:r>
          </a:p>
          <a:p>
            <a:r>
              <a:rPr lang="en-US" sz="2000" dirty="0"/>
              <a:t>Twitter: @LadyLibrarianND</a:t>
            </a:r>
          </a:p>
          <a:p>
            <a:endParaRPr lang="en-US" dirty="0"/>
          </a:p>
        </p:txBody>
      </p:sp>
    </p:spTree>
    <p:extLst>
      <p:ext uri="{BB962C8B-B14F-4D97-AF65-F5344CB8AC3E}">
        <p14:creationId xmlns:p14="http://schemas.microsoft.com/office/powerpoint/2010/main" val="2510500517"/>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TM04033925[[fn=Droplet]]</Template>
  <TotalTime>2837</TotalTime>
  <Words>671</Words>
  <Application>Microsoft Office PowerPoint</Application>
  <PresentationFormat>Widescreen</PresentationFormat>
  <Paragraphs>78</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Bookman Old Style</vt:lpstr>
      <vt:lpstr>Tw Cen MT</vt:lpstr>
      <vt:lpstr>Droplet</vt:lpstr>
      <vt:lpstr>Writing &amp; Silence as Practice for renewal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Writing &amp; Silence as Practice for renewal</dc:title>
  <dc:creator>Leslie L.  Morgan</dc:creator>
  <cp:lastModifiedBy>Leslie L.  Morgan</cp:lastModifiedBy>
  <cp:revision>20</cp:revision>
  <dcterms:created xsi:type="dcterms:W3CDTF">2022-06-08T18:14:59Z</dcterms:created>
  <dcterms:modified xsi:type="dcterms:W3CDTF">2022-06-10T17:32:13Z</dcterms:modified>
</cp:coreProperties>
</file>