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45" r:id="rId1"/>
  </p:sldMasterIdLst>
  <p:notesMasterIdLst>
    <p:notesMasterId r:id="rId18"/>
  </p:notesMasterIdLst>
  <p:sldIdLst>
    <p:sldId id="256" r:id="rId2"/>
    <p:sldId id="261" r:id="rId3"/>
    <p:sldId id="258" r:id="rId4"/>
    <p:sldId id="259" r:id="rId5"/>
    <p:sldId id="260" r:id="rId6"/>
    <p:sldId id="264" r:id="rId7"/>
    <p:sldId id="278" r:id="rId8"/>
    <p:sldId id="275" r:id="rId9"/>
    <p:sldId id="265" r:id="rId10"/>
    <p:sldId id="266" r:id="rId11"/>
    <p:sldId id="276" r:id="rId12"/>
    <p:sldId id="282" r:id="rId13"/>
    <p:sldId id="279" r:id="rId14"/>
    <p:sldId id="283" r:id="rId15"/>
    <p:sldId id="263" r:id="rId16"/>
    <p:sldId id="281" r:id="rId17"/>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Trebuchet MS" panose="020B0603020202020204" pitchFamily="34" charset="0"/>
      <p:regular r:id="rId23"/>
      <p:bold r:id="rId24"/>
      <p:italic r:id="rId25"/>
      <p:boldItalic r:id="rId26"/>
    </p:embeddedFont>
    <p:embeddedFont>
      <p:font typeface="Wingdings 3" panose="05040102010807070707" pitchFamily="18" charset="2"/>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8783"/>
    <a:srgbClr val="F26649"/>
    <a:srgbClr val="CA6749"/>
    <a:srgbClr val="66615D"/>
    <a:srgbClr val="FFE856"/>
    <a:srgbClr val="6FC5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4419" autoAdjust="0"/>
  </p:normalViewPr>
  <p:slideViewPr>
    <p:cSldViewPr snapToGrid="0">
      <p:cViewPr varScale="1">
        <p:scale>
          <a:sx n="71" d="100"/>
          <a:sy n="71" d="100"/>
        </p:scale>
        <p:origin x="1446" y="90"/>
      </p:cViewPr>
      <p:guideLst/>
    </p:cSldViewPr>
  </p:slideViewPr>
  <p:outlineViewPr>
    <p:cViewPr>
      <p:scale>
        <a:sx n="33" d="100"/>
        <a:sy n="33" d="100"/>
      </p:scale>
      <p:origin x="0" y="-990"/>
    </p:cViewPr>
  </p:outlin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7C5CDE-394F-40B7-A6A3-56C6D1AFF4F4}" type="datetimeFigureOut">
              <a:rPr lang="en-US" smtClean="0"/>
              <a:t>6/14/2019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344752-F9B9-4C67-9FA3-B6516CFF98F0}" type="slidenum">
              <a:rPr lang="en-US" smtClean="0"/>
              <a:t>‹#›</a:t>
            </a:fld>
            <a:endParaRPr lang="en-US"/>
          </a:p>
        </p:txBody>
      </p:sp>
    </p:spTree>
    <p:extLst>
      <p:ext uri="{BB962C8B-B14F-4D97-AF65-F5344CB8AC3E}">
        <p14:creationId xmlns:p14="http://schemas.microsoft.com/office/powerpoint/2010/main" val="4292673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Maybe we</a:t>
            </a:r>
            <a:r>
              <a:rPr lang="en-US" baseline="0" dirty="0" smtClean="0"/>
              <a:t> can all introduce ourselves?</a:t>
            </a:r>
          </a:p>
          <a:p>
            <a:endParaRPr lang="en-US" baseline="0" dirty="0" smtClean="0"/>
          </a:p>
          <a:p>
            <a:r>
              <a:rPr lang="en-US" baseline="0" dirty="0" smtClean="0"/>
              <a:t>JESSICA will mention other people who were instrumental in the project, like</a:t>
            </a:r>
          </a:p>
          <a:p>
            <a:pPr marL="171450" indent="-171450">
              <a:buFont typeface="Arial" panose="020B0604020202020204" pitchFamily="34" charset="0"/>
              <a:buChar char="•"/>
            </a:pPr>
            <a:r>
              <a:rPr lang="en-US" baseline="0" dirty="0" smtClean="0"/>
              <a:t>Byron Johnson, Head of Circulation</a:t>
            </a:r>
          </a:p>
          <a:p>
            <a:pPr marL="171450" indent="-171450">
              <a:buFont typeface="Arial" panose="020B0604020202020204" pitchFamily="34" charset="0"/>
              <a:buChar char="•"/>
            </a:pPr>
            <a:r>
              <a:rPr lang="en-US" baseline="0" dirty="0" smtClean="0"/>
              <a:t>Jocelyn Baker, former Senior Library Technician for Public Relations</a:t>
            </a:r>
          </a:p>
          <a:p>
            <a:pPr marL="171450" indent="-171450">
              <a:buFont typeface="Arial" panose="020B0604020202020204" pitchFamily="34" charset="0"/>
              <a:buChar char="•"/>
            </a:pPr>
            <a:r>
              <a:rPr lang="en-US" baseline="0" dirty="0" err="1" smtClean="0"/>
              <a:t>Marika</a:t>
            </a:r>
            <a:r>
              <a:rPr lang="en-US" baseline="0" dirty="0" smtClean="0"/>
              <a:t> </a:t>
            </a:r>
            <a:r>
              <a:rPr lang="en-US" baseline="0" dirty="0" err="1" smtClean="0"/>
              <a:t>Staloch</a:t>
            </a:r>
            <a:r>
              <a:rPr lang="en-US" baseline="0" dirty="0" smtClean="0"/>
              <a:t>, Youth Services Manager, St. Paul Public Library</a:t>
            </a:r>
          </a:p>
          <a:p>
            <a:pPr marL="171450" indent="-171450">
              <a:buFont typeface="Arial" panose="020B0604020202020204" pitchFamily="34" charset="0"/>
              <a:buChar char="•"/>
            </a:pPr>
            <a:r>
              <a:rPr lang="en-US" baseline="0" dirty="0" smtClean="0"/>
              <a:t>Emily </a:t>
            </a:r>
            <a:r>
              <a:rPr lang="en-US" baseline="0" dirty="0" err="1" smtClean="0"/>
              <a:t>Kissane</a:t>
            </a:r>
            <a:r>
              <a:rPr lang="en-US" baseline="0" dirty="0" smtClean="0"/>
              <a:t>, Policy and Program Manager, Minnesota State Library Services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Jen Nelson, Director of Minnesota State Library Services</a:t>
            </a:r>
          </a:p>
          <a:p>
            <a:pPr marL="171450" indent="-171450">
              <a:buFont typeface="Arial" panose="020B0604020202020204" pitchFamily="34" charset="0"/>
              <a:buChar char="•"/>
            </a:pPr>
            <a:r>
              <a:rPr lang="en-US" baseline="0" dirty="0" smtClean="0"/>
              <a:t>Tom Albright, Administrator at ISD 709</a:t>
            </a:r>
          </a:p>
          <a:p>
            <a:pPr marL="171450" indent="-171450">
              <a:buFont typeface="Arial" panose="020B0604020202020204" pitchFamily="34" charset="0"/>
              <a:buChar char="•"/>
            </a:pPr>
            <a:r>
              <a:rPr lang="en-US" baseline="0" dirty="0" err="1" smtClean="0"/>
              <a:t>Tammi</a:t>
            </a:r>
            <a:r>
              <a:rPr lang="en-US" baseline="0" dirty="0" smtClean="0"/>
              <a:t> Wilkins, Library Media Specialist at ISD 709</a:t>
            </a:r>
          </a:p>
          <a:p>
            <a:pPr marL="171450" indent="-171450">
              <a:buFont typeface="Arial" panose="020B0604020202020204" pitchFamily="34" charset="0"/>
              <a:buChar char="•"/>
            </a:pPr>
            <a:r>
              <a:rPr lang="en-US" baseline="0" dirty="0" smtClean="0"/>
              <a:t>Nathan Kinsey and Danielle Dorn, IT Specialists at ISD 709</a:t>
            </a:r>
          </a:p>
          <a:p>
            <a:pPr marL="171450" indent="-171450">
              <a:buFont typeface="Arial" panose="020B0604020202020204" pitchFamily="34" charset="0"/>
              <a:buChar char="•"/>
            </a:pPr>
            <a:r>
              <a:rPr lang="en-US" baseline="0" dirty="0" smtClean="0"/>
              <a:t>Kelly </a:t>
            </a:r>
            <a:r>
              <a:rPr lang="en-US" baseline="0" dirty="0" err="1" smtClean="0"/>
              <a:t>Sobrino</a:t>
            </a:r>
            <a:r>
              <a:rPr lang="en-US" baseline="0" dirty="0" smtClean="0"/>
              <a:t>, our Polaris ILS Site Manager</a:t>
            </a:r>
          </a:p>
          <a:p>
            <a:pPr marL="171450" indent="-171450">
              <a:buFont typeface="Arial" panose="020B0604020202020204" pitchFamily="34" charset="0"/>
              <a:buChar char="•"/>
            </a:pPr>
            <a:r>
              <a:rPr lang="en-US" baseline="0" dirty="0" smtClean="0"/>
              <a:t>Bill Walz, City of Duluth IT Project Manager</a:t>
            </a:r>
          </a:p>
        </p:txBody>
      </p:sp>
      <p:sp>
        <p:nvSpPr>
          <p:cNvPr id="4" name="Slide Number Placeholder 3"/>
          <p:cNvSpPr>
            <a:spLocks noGrp="1"/>
          </p:cNvSpPr>
          <p:nvPr>
            <p:ph type="sldNum" sz="quarter" idx="10"/>
          </p:nvPr>
        </p:nvSpPr>
        <p:spPr/>
        <p:txBody>
          <a:bodyPr/>
          <a:lstStyle/>
          <a:p>
            <a:fld id="{54344752-F9B9-4C67-9FA3-B6516CFF98F0}" type="slidenum">
              <a:rPr lang="en-US" smtClean="0"/>
              <a:t>1</a:t>
            </a:fld>
            <a:endParaRPr lang="en-US"/>
          </a:p>
        </p:txBody>
      </p:sp>
    </p:spTree>
    <p:extLst>
      <p:ext uri="{BB962C8B-B14F-4D97-AF65-F5344CB8AC3E}">
        <p14:creationId xmlns:p14="http://schemas.microsoft.com/office/powerpoint/2010/main" val="3148528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[HEIDI]</a:t>
            </a:r>
          </a:p>
          <a:p>
            <a:endParaRPr lang="en-US" dirty="0"/>
          </a:p>
          <a:p>
            <a:r>
              <a:rPr lang="en-US" dirty="0" smtClean="0"/>
              <a:t>The </a:t>
            </a:r>
            <a:r>
              <a:rPr lang="en-US" dirty="0" err="1" smtClean="0"/>
              <a:t>ConnectED</a:t>
            </a:r>
            <a:r>
              <a:rPr lang="en-US" dirty="0" smtClean="0"/>
              <a:t> Library Challenge in 2015 was a commitment by more than 30 communities to put a library card into every student’s hand so they will have access to the learning resources and books they can read for pleasure, all available in America’s libraries.</a:t>
            </a:r>
          </a:p>
          <a:p>
            <a:endParaRPr lang="en-US" dirty="0"/>
          </a:p>
          <a:p>
            <a:r>
              <a:rPr lang="en-US" dirty="0" smtClean="0">
                <a:effectLst/>
              </a:rPr>
              <a:t>Library Go is Saint Paul's unique initiative to achieve the goals set forth by the </a:t>
            </a:r>
            <a:r>
              <a:rPr lang="en-US" dirty="0" err="1" smtClean="0">
                <a:effectLst/>
              </a:rPr>
              <a:t>ConnectED</a:t>
            </a:r>
            <a:r>
              <a:rPr lang="en-US" dirty="0" smtClean="0">
                <a:effectLst/>
              </a:rPr>
              <a:t> Challenge. They and other MN libraries, also starting their own virtual library card programs, presented their ideas in an MLA session that Sue, myself, and Carrie B, all were able to attend. We were inspired and excited!</a:t>
            </a:r>
          </a:p>
          <a:p>
            <a:endParaRPr lang="en-US" dirty="0"/>
          </a:p>
          <a:p>
            <a:r>
              <a:rPr lang="en-US" dirty="0" smtClean="0"/>
              <a:t>State Library Services is on board with spreading the idea of getting a library card in every students hand in Minnesota. They assisted and supported us in getting into contact with St Paul Public to pick their brains on the initiative and how they went about setting up the Library Go initiative with the schools.</a:t>
            </a:r>
            <a:endParaRPr lang="en-US" dirty="0"/>
          </a:p>
        </p:txBody>
      </p:sp>
      <p:sp>
        <p:nvSpPr>
          <p:cNvPr id="4" name="Slide Number Placeholder 3"/>
          <p:cNvSpPr>
            <a:spLocks noGrp="1"/>
          </p:cNvSpPr>
          <p:nvPr>
            <p:ph type="sldNum" sz="quarter" idx="10"/>
          </p:nvPr>
        </p:nvSpPr>
        <p:spPr/>
        <p:txBody>
          <a:bodyPr/>
          <a:lstStyle/>
          <a:p>
            <a:fld id="{54344752-F9B9-4C67-9FA3-B6516CFF98F0}" type="slidenum">
              <a:rPr lang="en-US" smtClean="0"/>
              <a:t>2</a:t>
            </a:fld>
            <a:endParaRPr lang="en-US"/>
          </a:p>
        </p:txBody>
      </p:sp>
    </p:spTree>
    <p:extLst>
      <p:ext uri="{BB962C8B-B14F-4D97-AF65-F5344CB8AC3E}">
        <p14:creationId xmlns:p14="http://schemas.microsoft.com/office/powerpoint/2010/main" val="79134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[Heidi]</a:t>
            </a:r>
          </a:p>
          <a:p>
            <a:pPr lvl="1"/>
            <a:r>
              <a:rPr lang="en-US" sz="1800" dirty="0" smtClean="0"/>
              <a:t>Databases</a:t>
            </a:r>
          </a:p>
          <a:p>
            <a:pPr lvl="1"/>
            <a:r>
              <a:rPr lang="en-US" sz="1800" dirty="0" smtClean="0"/>
              <a:t>E-books</a:t>
            </a:r>
          </a:p>
          <a:p>
            <a:pPr lvl="1"/>
            <a:r>
              <a:rPr lang="en-US" sz="1800" dirty="0" smtClean="0"/>
              <a:t>Homework Help</a:t>
            </a:r>
          </a:p>
          <a:p>
            <a:pPr lvl="1"/>
            <a:r>
              <a:rPr lang="en-US" sz="1800" dirty="0" smtClean="0"/>
              <a:t>Audio book downloads &amp; more!</a:t>
            </a:r>
          </a:p>
          <a:p>
            <a:endParaRPr lang="en-US" dirty="0"/>
          </a:p>
        </p:txBody>
      </p:sp>
      <p:sp>
        <p:nvSpPr>
          <p:cNvPr id="4" name="Slide Number Placeholder 3"/>
          <p:cNvSpPr>
            <a:spLocks noGrp="1"/>
          </p:cNvSpPr>
          <p:nvPr>
            <p:ph type="sldNum" sz="quarter" idx="10"/>
          </p:nvPr>
        </p:nvSpPr>
        <p:spPr/>
        <p:txBody>
          <a:bodyPr/>
          <a:lstStyle/>
          <a:p>
            <a:fld id="{54344752-F9B9-4C67-9FA3-B6516CFF98F0}" type="slidenum">
              <a:rPr lang="en-US" smtClean="0"/>
              <a:t>3</a:t>
            </a:fld>
            <a:endParaRPr lang="en-US"/>
          </a:p>
        </p:txBody>
      </p:sp>
    </p:spTree>
    <p:extLst>
      <p:ext uri="{BB962C8B-B14F-4D97-AF65-F5344CB8AC3E}">
        <p14:creationId xmlns:p14="http://schemas.microsoft.com/office/powerpoint/2010/main" val="2689467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[Heidi]</a:t>
            </a:r>
          </a:p>
          <a:p>
            <a:endParaRPr lang="en-US" dirty="0"/>
          </a:p>
        </p:txBody>
      </p:sp>
      <p:sp>
        <p:nvSpPr>
          <p:cNvPr id="4" name="Slide Number Placeholder 3"/>
          <p:cNvSpPr>
            <a:spLocks noGrp="1"/>
          </p:cNvSpPr>
          <p:nvPr>
            <p:ph type="sldNum" sz="quarter" idx="10"/>
          </p:nvPr>
        </p:nvSpPr>
        <p:spPr/>
        <p:txBody>
          <a:bodyPr/>
          <a:lstStyle/>
          <a:p>
            <a:fld id="{54344752-F9B9-4C67-9FA3-B6516CFF98F0}" type="slidenum">
              <a:rPr lang="en-US" smtClean="0"/>
              <a:t>4</a:t>
            </a:fld>
            <a:endParaRPr lang="en-US"/>
          </a:p>
        </p:txBody>
      </p:sp>
    </p:spTree>
    <p:extLst>
      <p:ext uri="{BB962C8B-B14F-4D97-AF65-F5344CB8AC3E}">
        <p14:creationId xmlns:p14="http://schemas.microsoft.com/office/powerpoint/2010/main" val="3655570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4277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[HEIDI]</a:t>
            </a:r>
          </a:p>
          <a:p>
            <a:endParaRPr lang="en-US" b="1" dirty="0" smtClean="0"/>
          </a:p>
          <a:p>
            <a:r>
              <a:rPr lang="en-US" b="0" dirty="0" smtClean="0">
                <a:solidFill>
                  <a:srgbClr val="002060"/>
                </a:solidFill>
              </a:rPr>
              <a:t>~Increase our collaboration with the Duluth School District. By collaborating on this project we have already developed relationships that can continue for years to come.</a:t>
            </a:r>
          </a:p>
          <a:p>
            <a:endParaRPr lang="en-US" b="0" dirty="0" smtClean="0">
              <a:solidFill>
                <a:srgbClr val="002060"/>
              </a:solidFill>
            </a:endParaRPr>
          </a:p>
          <a:p>
            <a:r>
              <a:rPr lang="en-US" b="0" dirty="0" smtClean="0">
                <a:solidFill>
                  <a:srgbClr val="002060"/>
                </a:solidFill>
              </a:rPr>
              <a:t>~For many, libraries are the only source of free Internet access in the neighborhood, making them a lifeline for American families that lack home Internet access. </a:t>
            </a:r>
            <a:r>
              <a:rPr lang="en-US" b="0" dirty="0">
                <a:solidFill>
                  <a:srgbClr val="002060"/>
                </a:solidFill>
              </a:rPr>
              <a:t>M</a:t>
            </a:r>
            <a:r>
              <a:rPr lang="en-US" b="0" dirty="0" smtClean="0">
                <a:solidFill>
                  <a:srgbClr val="002060"/>
                </a:solidFill>
              </a:rPr>
              <a:t>ore than 60 percent of low-income first graders don’t have a library card. Kids that age should be exposed to reading as much as possible, as just 10-20 minutes of reading each night can have an extraordinary impact on a child’s learning.</a:t>
            </a:r>
          </a:p>
          <a:p>
            <a:r>
              <a:rPr lang="en-US" b="0" dirty="0" smtClean="0">
                <a:solidFill>
                  <a:srgbClr val="002060"/>
                </a:solidFill>
              </a:rPr>
              <a:t>~ According the US Census Bureau in 2016 28.6% of the children under 18 in Duluth are living in households with SSI (Supplemental Security Income), Cash Public Assistance, or food stamp benefits.</a:t>
            </a:r>
          </a:p>
          <a:p>
            <a:endParaRPr lang="en-US" b="0" dirty="0" smtClean="0">
              <a:solidFill>
                <a:srgbClr val="002060"/>
              </a:solidFill>
            </a:endParaRPr>
          </a:p>
          <a:p>
            <a:r>
              <a:rPr lang="en-US" b="0" dirty="0" smtClean="0">
                <a:solidFill>
                  <a:srgbClr val="002060"/>
                </a:solidFill>
              </a:rPr>
              <a:t>~Some students don’t have a caregiver that can or is willing to get a library card for the child.</a:t>
            </a:r>
          </a:p>
          <a:p>
            <a:r>
              <a:rPr lang="en-US" b="0" dirty="0" smtClean="0">
                <a:solidFill>
                  <a:srgbClr val="002060"/>
                </a:solidFill>
              </a:rPr>
              <a:t>~Some kids have fines or fees from adults using their card or adults never clearing the fines or fees for the child’s card.</a:t>
            </a:r>
          </a:p>
          <a:p>
            <a:r>
              <a:rPr lang="en-US" b="0" dirty="0" smtClean="0">
                <a:solidFill>
                  <a:srgbClr val="002060"/>
                </a:solidFill>
              </a:rPr>
              <a:t>~Teens many times don’t have picture ID or proof of address and/or a caregiver with them to obtain a library card.</a:t>
            </a:r>
          </a:p>
          <a:p>
            <a:endParaRPr lang="en-US" b="0" dirty="0" smtClean="0">
              <a:solidFill>
                <a:srgbClr val="002060"/>
              </a:solidFill>
            </a:endParaRPr>
          </a:p>
          <a:p>
            <a:r>
              <a:rPr lang="en-US" b="0" dirty="0" smtClean="0">
                <a:solidFill>
                  <a:srgbClr val="002060"/>
                </a:solidFill>
              </a:rPr>
              <a:t>~ We will be creating positive relationships with the community and encouraging lifelong learning and library use.</a:t>
            </a:r>
          </a:p>
          <a:p>
            <a:r>
              <a:rPr lang="en-US" b="0" dirty="0" smtClean="0">
                <a:solidFill>
                  <a:srgbClr val="002060"/>
                </a:solidFill>
              </a:rPr>
              <a:t>~This is a way of testing out the Fine free model on a small population. </a:t>
            </a:r>
          </a:p>
          <a:p>
            <a:r>
              <a:rPr lang="en-US" b="0" dirty="0" smtClean="0">
                <a:solidFill>
                  <a:srgbClr val="002060"/>
                </a:solidFill>
              </a:rPr>
              <a:t>~When students graduate they will be encouraged to come to the library and get a library card and continue their use of the library as adults.</a:t>
            </a:r>
          </a:p>
          <a:p>
            <a:endParaRPr lang="en-US" b="1" dirty="0" smtClean="0"/>
          </a:p>
          <a:p>
            <a:endParaRPr lang="en-US" b="1" dirty="0" smtClean="0"/>
          </a:p>
          <a:p>
            <a:endParaRPr lang="en-US" b="1" dirty="0" smtClean="0"/>
          </a:p>
          <a:p>
            <a:endParaRPr lang="en-US" dirty="0"/>
          </a:p>
        </p:txBody>
      </p:sp>
      <p:sp>
        <p:nvSpPr>
          <p:cNvPr id="4" name="Slide Number Placeholder 3"/>
          <p:cNvSpPr>
            <a:spLocks noGrp="1"/>
          </p:cNvSpPr>
          <p:nvPr>
            <p:ph type="sldNum" sz="quarter" idx="10"/>
          </p:nvPr>
        </p:nvSpPr>
        <p:spPr/>
        <p:txBody>
          <a:bodyPr/>
          <a:lstStyle/>
          <a:p>
            <a:fld id="{54344752-F9B9-4C67-9FA3-B6516CFF98F0}" type="slidenum">
              <a:rPr lang="en-US" smtClean="0"/>
              <a:t>5</a:t>
            </a:fld>
            <a:endParaRPr lang="en-US"/>
          </a:p>
        </p:txBody>
      </p:sp>
    </p:spTree>
    <p:extLst>
      <p:ext uri="{BB962C8B-B14F-4D97-AF65-F5344CB8AC3E}">
        <p14:creationId xmlns:p14="http://schemas.microsoft.com/office/powerpoint/2010/main" val="333710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[JESSICA]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~Currently,</a:t>
            </a:r>
            <a:r>
              <a:rPr lang="en-US" baseline="0" dirty="0" smtClean="0"/>
              <a:t> about 9,600 </a:t>
            </a:r>
            <a:r>
              <a:rPr lang="en-US" dirty="0" smtClean="0"/>
              <a:t>ISD 709 students have Port Cards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~This includes kids in ECFE, the Early Childhood and Family</a:t>
            </a:r>
            <a:r>
              <a:rPr lang="en-US" baseline="0" dirty="0" smtClean="0"/>
              <a:t> Education Program, </a:t>
            </a:r>
            <a:r>
              <a:rPr lang="en-US" dirty="0" smtClean="0"/>
              <a:t>and students in the online alternative high school program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~Students can have two cards—a Library Port Card and a regular library card issued according to standard policies</a:t>
            </a:r>
            <a:r>
              <a:rPr lang="en-US" sz="1200" kern="1200" baseline="0" dirty="0" smtClean="0">
                <a:solidFill>
                  <a:schemeClr val="tx1"/>
                </a:solidFill>
                <a:effectLst/>
                <a:latin typeface="+mn-lt"/>
                <a:ea typeface="+mn-ea"/>
                <a:cs typeface="+mn-cs"/>
              </a:rPr>
              <a:t> and standard library policies regarding fees and fines apply.</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~Port Card is a virtual library card, not a</a:t>
            </a:r>
            <a:r>
              <a:rPr lang="en-US" baseline="0" dirty="0" smtClean="0"/>
              <a:t> physical plastic card.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~We get the student information that we need to make the Port Cards from the school district. Sue will talk about the legal details of our </a:t>
            </a:r>
            <a:r>
              <a:rPr lang="en-US" dirty="0" smtClean="0"/>
              <a:t>data sharing agreement on</a:t>
            </a:r>
            <a:r>
              <a:rPr lang="en-US" baseline="0" dirty="0" smtClean="0"/>
              <a:t> the next slide. Then, I’ll discuss the technical details.</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~Parents have the option to opt out of the program when they enroll their child in school</a:t>
            </a:r>
            <a:r>
              <a:rPr lang="en-US" sz="1200" kern="1200" baseline="0" dirty="0" smtClean="0">
                <a:solidFill>
                  <a:schemeClr val="tx1"/>
                </a:solidFill>
                <a:effectLst/>
                <a:latin typeface="+mn-lt"/>
                <a:ea typeface="+mn-ea"/>
                <a:cs typeface="+mn-cs"/>
              </a:rPr>
              <a:t> or at the beginning of the new school year</a:t>
            </a:r>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~Educators employed by ISD 709 can get virtual Educator’s Library Port Card.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smtClean="0"/>
              <a:t>~Fillable Google Form accessible with only an ISD 709 staff account.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smtClean="0"/>
              <a:t>~Circulation at Main will create cards and communicate with educators.</a:t>
            </a:r>
          </a:p>
          <a:p>
            <a:pPr lvl="1"/>
            <a:endParaRPr lang="en-US" dirty="0" smtClean="0"/>
          </a:p>
          <a:p>
            <a:endParaRPr lang="en-US" dirty="0"/>
          </a:p>
        </p:txBody>
      </p:sp>
      <p:sp>
        <p:nvSpPr>
          <p:cNvPr id="4" name="Slide Number Placeholder 3"/>
          <p:cNvSpPr>
            <a:spLocks noGrp="1"/>
          </p:cNvSpPr>
          <p:nvPr>
            <p:ph type="sldNum" sz="quarter" idx="10"/>
          </p:nvPr>
        </p:nvSpPr>
        <p:spPr/>
        <p:txBody>
          <a:bodyPr/>
          <a:lstStyle/>
          <a:p>
            <a:fld id="{54344752-F9B9-4C67-9FA3-B6516CFF98F0}" type="slidenum">
              <a:rPr lang="en-US" smtClean="0"/>
              <a:t>6</a:t>
            </a:fld>
            <a:endParaRPr lang="en-US"/>
          </a:p>
        </p:txBody>
      </p:sp>
    </p:spTree>
    <p:extLst>
      <p:ext uri="{BB962C8B-B14F-4D97-AF65-F5344CB8AC3E}">
        <p14:creationId xmlns:p14="http://schemas.microsoft.com/office/powerpoint/2010/main" val="2491194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[SUE]</a:t>
            </a:r>
          </a:p>
          <a:p>
            <a:endParaRPr lang="en-US" dirty="0" smtClean="0"/>
          </a:p>
          <a:p>
            <a:r>
              <a:rPr lang="en-US" dirty="0" smtClean="0"/>
              <a:t>~Creating a new legal agreement can seem daunting at first.</a:t>
            </a:r>
          </a:p>
          <a:p>
            <a:r>
              <a:rPr lang="en-US" dirty="0" smtClean="0"/>
              <a:t>~Jen</a:t>
            </a:r>
            <a:r>
              <a:rPr lang="en-US" baseline="0" dirty="0" smtClean="0"/>
              <a:t> and Emily at MN State Library Services emphasized that City leadership and school district officials must support your virtual cards project, and be willing to collaborate with each other and the library in order for the project to succeed.</a:t>
            </a:r>
          </a:p>
          <a:p>
            <a:r>
              <a:rPr lang="en-US" baseline="0" dirty="0" smtClean="0"/>
              <a:t>	~If you have </a:t>
            </a:r>
            <a:r>
              <a:rPr lang="en-US" b="1" baseline="0" dirty="0" smtClean="0"/>
              <a:t>enthusiasm and facts</a:t>
            </a:r>
            <a:r>
              <a:rPr lang="en-US" baseline="0" dirty="0" smtClean="0"/>
              <a:t>, it’s pretty easy to convince people!</a:t>
            </a:r>
            <a:endParaRPr lang="en-US" dirty="0" smtClean="0"/>
          </a:p>
          <a:p>
            <a:endParaRPr lang="en-US" dirty="0" smtClean="0"/>
          </a:p>
          <a:p>
            <a:r>
              <a:rPr lang="en-US" dirty="0" smtClean="0"/>
              <a:t>~Sharing directory information vs. private data, and MN Stat. Ch. 13 – MN</a:t>
            </a:r>
            <a:r>
              <a:rPr lang="en-US" baseline="0" dirty="0" smtClean="0"/>
              <a:t> Data Practices Act</a:t>
            </a:r>
            <a:endParaRPr lang="en-US" dirty="0" smtClean="0"/>
          </a:p>
          <a:p>
            <a:r>
              <a:rPr lang="en-US" sz="1200" kern="1200" dirty="0" smtClean="0">
                <a:solidFill>
                  <a:schemeClr val="tx1"/>
                </a:solidFill>
                <a:effectLst/>
                <a:latin typeface="+mn-lt"/>
                <a:ea typeface="+mn-ea"/>
                <a:cs typeface="+mn-cs"/>
              </a:rPr>
              <a:t>	~The majority of the information ISD 709 is sharing with us is public information (directory information) and can be shared freely. </a:t>
            </a:r>
          </a:p>
          <a:p>
            <a:r>
              <a:rPr lang="en-US" sz="1200" kern="1200" dirty="0" smtClean="0">
                <a:solidFill>
                  <a:schemeClr val="tx1"/>
                </a:solidFill>
                <a:effectLst/>
                <a:latin typeface="+mn-lt"/>
                <a:ea typeface="+mn-ea"/>
                <a:cs typeface="+mn-cs"/>
              </a:rPr>
              <a:t>	~The rest of the information is private data that is allowed to be shared with libraries as a result to changes to Minnesota law. </a:t>
            </a:r>
          </a:p>
          <a:p>
            <a:endParaRPr lang="en-US" dirty="0" smtClean="0"/>
          </a:p>
          <a:p>
            <a:r>
              <a:rPr lang="en-US" dirty="0" smtClean="0"/>
              <a:t>~Memorandum of understanding – this is the document created by St. Paul Public Library and the school district to allow sharing student data.</a:t>
            </a:r>
            <a:r>
              <a:rPr lang="en-US" baseline="0" dirty="0" smtClean="0"/>
              <a:t> </a:t>
            </a:r>
          </a:p>
          <a:p>
            <a:r>
              <a:rPr lang="en-US" baseline="0" dirty="0" smtClean="0"/>
              <a:t>	~We based our data sharing agreement on this memorandum of understanding.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sz="1200" kern="1200" baseline="0" dirty="0" smtClean="0">
                <a:solidFill>
                  <a:schemeClr val="tx1"/>
                </a:solidFill>
                <a:effectLst/>
                <a:latin typeface="+mn-lt"/>
                <a:ea typeface="+mn-ea"/>
                <a:cs typeface="+mn-cs"/>
              </a:rPr>
              <a:t>Data Sharing Agreement</a:t>
            </a:r>
            <a:r>
              <a:rPr lang="en-US" sz="1200" kern="1200" dirty="0" smtClean="0">
                <a:solidFill>
                  <a:schemeClr val="tx1"/>
                </a:solidFill>
                <a:effectLst/>
                <a:latin typeface="+mn-lt"/>
                <a:ea typeface="+mn-ea"/>
                <a:cs typeface="+mn-cs"/>
              </a:rPr>
              <a:t> between the City of Duluth and ISD 709</a:t>
            </a:r>
            <a:r>
              <a:rPr lang="en-US" sz="1200" kern="1200" baseline="0" dirty="0" smtClean="0">
                <a:solidFill>
                  <a:schemeClr val="tx1"/>
                </a:solidFill>
                <a:effectLst/>
                <a:latin typeface="+mn-lt"/>
                <a:ea typeface="+mn-ea"/>
                <a:cs typeface="+mn-cs"/>
              </a:rPr>
              <a:t> was signed by the Superintendent of the Duluth Public Schools (ISD 709), Bill </a:t>
            </a:r>
            <a:r>
              <a:rPr lang="en-US" sz="1200" kern="1200" baseline="0" dirty="0" err="1" smtClean="0">
                <a:solidFill>
                  <a:schemeClr val="tx1"/>
                </a:solidFill>
                <a:effectLst/>
                <a:latin typeface="+mn-lt"/>
                <a:ea typeface="+mn-ea"/>
                <a:cs typeface="+mn-cs"/>
              </a:rPr>
              <a:t>Gronseth</a:t>
            </a:r>
            <a:r>
              <a:rPr lang="en-US" sz="1200" kern="1200" baseline="0" dirty="0" smtClean="0">
                <a:solidFill>
                  <a:schemeClr val="tx1"/>
                </a:solidFill>
                <a:effectLst/>
                <a:latin typeface="+mn-lt"/>
                <a:ea typeface="+mn-ea"/>
                <a:cs typeface="+mn-cs"/>
              </a:rPr>
              <a:t>, and approved by the City Council and Mayor Emily Larson.</a:t>
            </a:r>
            <a:endParaRPr lang="en-US" sz="1800" kern="1200" dirty="0" smtClean="0">
              <a:solidFill>
                <a:srgbClr val="FFC000"/>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4344752-F9B9-4C67-9FA3-B6516CFF98F0}" type="slidenum">
              <a:rPr lang="en-US" smtClean="0"/>
              <a:t>7</a:t>
            </a:fld>
            <a:endParaRPr lang="en-US"/>
          </a:p>
        </p:txBody>
      </p:sp>
    </p:spTree>
    <p:extLst>
      <p:ext uri="{BB962C8B-B14F-4D97-AF65-F5344CB8AC3E}">
        <p14:creationId xmlns:p14="http://schemas.microsoft.com/office/powerpoint/2010/main" val="1196410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[JESSICA]</a:t>
            </a:r>
          </a:p>
          <a:p>
            <a:endParaRPr lang="en-US" dirty="0" smtClean="0"/>
          </a:p>
          <a:p>
            <a:r>
              <a:rPr lang="en-US" dirty="0" smtClean="0"/>
              <a:t>To</a:t>
            </a:r>
            <a:r>
              <a:rPr lang="en-US" baseline="0" dirty="0" smtClean="0"/>
              <a:t> make the Port Card project work, we need automated student record creation. We simply couldn’t make 8,000+ patron records, one by one. </a:t>
            </a:r>
          </a:p>
          <a:p>
            <a:r>
              <a:rPr lang="en-US" baseline="0" dirty="0" smtClean="0"/>
              <a:t>How do we do the data transfer and make patron records in bulk? In a nutshell:</a:t>
            </a:r>
          </a:p>
          <a:p>
            <a:r>
              <a:rPr lang="en-US" baseline="0" dirty="0" smtClean="0"/>
              <a:t>Nathan at ISD 709 exports a CSV file of student data from their database, which is called Infinite </a:t>
            </a:r>
            <a:r>
              <a:rPr lang="en-US" baseline="0" smtClean="0"/>
              <a:t>Campus, and </a:t>
            </a:r>
            <a:r>
              <a:rPr lang="en-US" baseline="0" dirty="0" smtClean="0"/>
              <a:t>drops it in FileZilla. </a:t>
            </a:r>
          </a:p>
          <a:p>
            <a:r>
              <a:rPr lang="en-US" baseline="0" dirty="0" smtClean="0"/>
              <a:t>I fetch the file once a week, usually on Monday, and then my computer edits and saves it for me thanks to </a:t>
            </a:r>
            <a:r>
              <a:rPr lang="en-US" baseline="0" dirty="0" err="1" smtClean="0"/>
              <a:t>AutoHotKey</a:t>
            </a:r>
            <a:r>
              <a:rPr lang="en-US" baseline="0" dirty="0" smtClean="0"/>
              <a:t> and Microsoft Excel. </a:t>
            </a:r>
          </a:p>
          <a:p>
            <a:r>
              <a:rPr lang="en-US" baseline="0" dirty="0" smtClean="0"/>
              <a:t>I upload the file into our ILS – we have Polaris. </a:t>
            </a:r>
          </a:p>
          <a:p>
            <a:r>
              <a:rPr lang="en-US" baseline="0" dirty="0" smtClean="0"/>
              <a:t>Polaris creates a patron record for each new student. It finds duplicates and overlays any new information on those duplicate records. </a:t>
            </a:r>
            <a:endParaRPr lang="en-US" dirty="0" smtClean="0"/>
          </a:p>
          <a:p>
            <a:pPr lvl="1"/>
            <a:endParaRPr lang="en-US" dirty="0" smtClean="0"/>
          </a:p>
          <a:p>
            <a:pPr lvl="1"/>
            <a:r>
              <a:rPr lang="en-US" dirty="0" smtClean="0"/>
              <a:t>We did an initial import of ~8,000 students in September</a:t>
            </a:r>
            <a:r>
              <a:rPr lang="en-US" baseline="0" dirty="0" smtClean="0"/>
              <a:t> 2018. That took about an hour and a half.</a:t>
            </a:r>
          </a:p>
          <a:p>
            <a:pPr lvl="1"/>
            <a:r>
              <a:rPr lang="en-US" baseline="0" dirty="0" smtClean="0"/>
              <a:t>Since then, I do we</a:t>
            </a:r>
            <a:r>
              <a:rPr lang="en-US" dirty="0" smtClean="0"/>
              <a:t>ekly maintenance of records. It takes about</a:t>
            </a:r>
            <a:r>
              <a:rPr lang="en-US" baseline="0" dirty="0" smtClean="0"/>
              <a:t> 45 min start to finish, but I don’t do much because the process is automated.</a:t>
            </a:r>
            <a:endParaRPr lang="en-US" dirty="0" smtClean="0"/>
          </a:p>
          <a:p>
            <a:pPr lvl="1"/>
            <a:r>
              <a:rPr lang="en-US" dirty="0" smtClean="0"/>
              <a:t>Yearly maintenance of records will occur every summer (deleting</a:t>
            </a:r>
            <a:r>
              <a:rPr lang="en-US" baseline="0" dirty="0" smtClean="0"/>
              <a:t> graduated seniors) – I will do this in July. We will not delete students that have items out.</a:t>
            </a:r>
          </a:p>
          <a:p>
            <a:pPr lvl="1"/>
            <a:endParaRPr lang="en-US" baseline="0" dirty="0" smtClean="0"/>
          </a:p>
          <a:p>
            <a:pPr lvl="1"/>
            <a:r>
              <a:rPr lang="en-US" baseline="0" dirty="0" smtClean="0"/>
              <a:t>The data sharing and patron record creation process:</a:t>
            </a:r>
          </a:p>
          <a:p>
            <a:pPr lvl="1"/>
            <a:r>
              <a:rPr lang="en-US" baseline="0" dirty="0" smtClean="0"/>
              <a:t>Get student data file from ISD709 via FileZilla</a:t>
            </a:r>
          </a:p>
          <a:p>
            <a:pPr lvl="1"/>
            <a:r>
              <a:rPr lang="en-US" baseline="0" dirty="0" smtClean="0"/>
              <a:t>Bulk change in Excel using VBA macros</a:t>
            </a:r>
          </a:p>
          <a:p>
            <a:pPr lvl="1"/>
            <a:r>
              <a:rPr lang="en-US" baseline="0" dirty="0" smtClean="0"/>
              <a:t>Convert to TRN file – Notepad</a:t>
            </a:r>
          </a:p>
          <a:p>
            <a:pPr lvl="1"/>
            <a:r>
              <a:rPr lang="en-US" baseline="0" dirty="0" smtClean="0"/>
              <a:t>Upload to Polaris</a:t>
            </a:r>
          </a:p>
          <a:p>
            <a:pPr lvl="1"/>
            <a:r>
              <a:rPr lang="en-US" baseline="0" dirty="0" smtClean="0"/>
              <a:t>Resolve records with verify patron block</a:t>
            </a:r>
          </a:p>
          <a:p>
            <a:pPr lvl="1"/>
            <a:r>
              <a:rPr lang="en-US" baseline="0" dirty="0" smtClean="0"/>
              <a:t>Brand new records vs. changed records</a:t>
            </a:r>
          </a:p>
          <a:p>
            <a:pPr lvl="1"/>
            <a:endParaRPr lang="en-US" baseline="0" dirty="0" smtClean="0"/>
          </a:p>
          <a:p>
            <a:pPr lvl="1"/>
            <a:r>
              <a:rPr lang="en-US" baseline="0" dirty="0" smtClean="0"/>
              <a:t>If anyone would like to discuss the process in more detail, please find me later this afternoon or contact me anytime.</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54344752-F9B9-4C67-9FA3-B6516CFF98F0}" type="slidenum">
              <a:rPr lang="en-US" smtClean="0"/>
              <a:t>8</a:t>
            </a:fld>
            <a:endParaRPr lang="en-US"/>
          </a:p>
        </p:txBody>
      </p:sp>
    </p:spTree>
    <p:extLst>
      <p:ext uri="{BB962C8B-B14F-4D97-AF65-F5344CB8AC3E}">
        <p14:creationId xmlns:p14="http://schemas.microsoft.com/office/powerpoint/2010/main" val="2480131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[JESSICA]</a:t>
            </a:r>
          </a:p>
          <a:p>
            <a:endParaRPr lang="en-US" dirty="0" smtClean="0"/>
          </a:p>
          <a:p>
            <a:r>
              <a:rPr lang="en-US" dirty="0" smtClean="0"/>
              <a:t>Since</a:t>
            </a:r>
            <a:r>
              <a:rPr lang="en-US" baseline="0" dirty="0" smtClean="0"/>
              <a:t> this is a virtual card, the student only needs to know two things to check out items and log on to the databases.</a:t>
            </a:r>
          </a:p>
          <a:p>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Their school ID. This is used regularly in school for school lunches, checking out items from the media center, etc. Most students call their student ID number their “lunch number.”</a:t>
            </a:r>
          </a:p>
          <a:p>
            <a:r>
              <a:rPr lang="en-US" sz="1200" kern="1200" dirty="0" smtClean="0">
                <a:solidFill>
                  <a:schemeClr val="tx1"/>
                </a:solidFill>
                <a:effectLst/>
                <a:latin typeface="+mn-lt"/>
                <a:ea typeface="+mn-ea"/>
                <a:cs typeface="+mn-cs"/>
              </a:rPr>
              <a:t>	Their date of birth</a:t>
            </a:r>
            <a:r>
              <a:rPr lang="en-US" sz="1200" kern="1200" baseline="0" dirty="0" smtClean="0">
                <a:solidFill>
                  <a:schemeClr val="tx1"/>
                </a:solidFill>
                <a:effectLst/>
                <a:latin typeface="+mn-lt"/>
                <a:ea typeface="+mn-ea"/>
                <a:cs typeface="+mn-cs"/>
              </a:rPr>
              <a:t> – the student’s 6-digit DOB becomes their password.</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When a student’s record is imported into Polaris,</a:t>
            </a:r>
            <a:r>
              <a:rPr lang="en-US" sz="1200" kern="1200" baseline="0" dirty="0" smtClean="0">
                <a:solidFill>
                  <a:schemeClr val="tx1"/>
                </a:solidFill>
                <a:effectLst/>
                <a:latin typeface="+mn-lt"/>
                <a:ea typeface="+mn-ea"/>
                <a:cs typeface="+mn-cs"/>
              </a:rPr>
              <a:t> the ILS creates a conforming 14-digit library barcode by assigning </a:t>
            </a:r>
            <a:r>
              <a:rPr lang="en-US" sz="1200" kern="1200" dirty="0" smtClean="0">
                <a:solidFill>
                  <a:schemeClr val="tx1"/>
                </a:solidFill>
                <a:effectLst/>
                <a:latin typeface="+mn-lt"/>
                <a:ea typeface="+mn-ea"/>
                <a:cs typeface="+mn-cs"/>
              </a:rPr>
              <a:t>the prefix 21256600, and the last 5-6 digits will be the student ID number. Our</a:t>
            </a:r>
            <a:r>
              <a:rPr lang="en-US" sz="1200" kern="1200" baseline="0" dirty="0" smtClean="0">
                <a:solidFill>
                  <a:schemeClr val="tx1"/>
                </a:solidFill>
                <a:effectLst/>
                <a:latin typeface="+mn-lt"/>
                <a:ea typeface="+mn-ea"/>
                <a:cs typeface="+mn-cs"/>
              </a:rPr>
              <a:t> regular cards begin, “2125600.” </a:t>
            </a:r>
          </a:p>
          <a:p>
            <a:r>
              <a:rPr lang="en-US" sz="1200" kern="1200" baseline="0" dirty="0" smtClean="0">
                <a:solidFill>
                  <a:schemeClr val="tx1"/>
                </a:solidFill>
                <a:effectLst/>
                <a:latin typeface="+mn-lt"/>
                <a:ea typeface="+mn-ea"/>
                <a:cs typeface="+mn-cs"/>
              </a:rPr>
              <a:t>	In retrospect, we should have used a fifth digit that looks less like a Zero because it’s difficult to recognize the student patron records in a quick glance – 0 looks like 6. Maybe should 	have used the number 7. </a:t>
            </a:r>
          </a:p>
          <a:p>
            <a:pPr marL="628650" lvl="1" indent="-171450">
              <a:buFont typeface="Arial" panose="020B0604020202020204" pitchFamily="34" charset="0"/>
              <a:buChar char="•"/>
            </a:pPr>
            <a:endParaRPr lang="en-US" sz="1200" kern="1200" baseline="0" dirty="0" smtClean="0">
              <a:solidFill>
                <a:schemeClr val="tx1"/>
              </a:solidFill>
              <a:effectLst/>
              <a:latin typeface="+mn-lt"/>
              <a:ea typeface="+mn-ea"/>
              <a:cs typeface="+mn-cs"/>
            </a:endParaRPr>
          </a:p>
          <a:p>
            <a:pPr marL="0" lvl="0" indent="0">
              <a:buFont typeface="Arial" panose="020B0604020202020204" pitchFamily="34" charset="0"/>
              <a:buNone/>
            </a:pPr>
            <a:r>
              <a:rPr lang="en-US" sz="1200" kern="1200" dirty="0" smtClean="0">
                <a:solidFill>
                  <a:schemeClr val="tx1"/>
                </a:solidFill>
                <a:effectLst/>
                <a:latin typeface="+mn-lt"/>
                <a:ea typeface="+mn-ea"/>
                <a:cs typeface="+mn-cs"/>
              </a:rPr>
              <a:t>If a student wants to check out items using their virtual card, they will:</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Provide their school ID number, date of birth, and name. </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ISD 709 staff are just as concerned about student privacy as we are about our patrons’ privacy. </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As a result, they do not want students to be required to say their school ID number out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loud.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	We</a:t>
            </a:r>
            <a:r>
              <a:rPr lang="en-US" sz="1200" kern="1200" baseline="0" dirty="0" smtClean="0">
                <a:solidFill>
                  <a:schemeClr val="tx1"/>
                </a:solidFill>
                <a:effectLst/>
                <a:latin typeface="+mn-lt"/>
                <a:ea typeface="+mn-ea"/>
                <a:cs typeface="+mn-cs"/>
              </a:rPr>
              <a:t> have k</a:t>
            </a:r>
            <a:r>
              <a:rPr lang="en-US" sz="1200" kern="1200" dirty="0" smtClean="0">
                <a:solidFill>
                  <a:schemeClr val="tx1"/>
                </a:solidFill>
                <a:effectLst/>
                <a:latin typeface="+mn-lt"/>
                <a:ea typeface="+mn-ea"/>
                <a:cs typeface="+mn-cs"/>
              </a:rPr>
              <a:t>eypads at all </a:t>
            </a:r>
            <a:r>
              <a:rPr lang="en-US" sz="1200" kern="1200" dirty="0" err="1" smtClean="0">
                <a:solidFill>
                  <a:schemeClr val="tx1"/>
                </a:solidFill>
                <a:effectLst/>
                <a:latin typeface="+mn-lt"/>
                <a:ea typeface="+mn-ea"/>
                <a:cs typeface="+mn-cs"/>
              </a:rPr>
              <a:t>circ</a:t>
            </a:r>
            <a:r>
              <a:rPr lang="en-US" sz="1200" kern="1200" dirty="0" smtClean="0">
                <a:solidFill>
                  <a:schemeClr val="tx1"/>
                </a:solidFill>
                <a:effectLst/>
                <a:latin typeface="+mn-lt"/>
                <a:ea typeface="+mn-ea"/>
                <a:cs typeface="+mn-cs"/>
              </a:rPr>
              <a:t> stations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Circ</a:t>
            </a:r>
            <a:r>
              <a:rPr lang="en-US" sz="1200" kern="1200" baseline="0" dirty="0" smtClean="0">
                <a:solidFill>
                  <a:schemeClr val="tx1"/>
                </a:solidFill>
                <a:effectLst/>
                <a:latin typeface="+mn-lt"/>
                <a:ea typeface="+mn-ea"/>
                <a:cs typeface="+mn-cs"/>
              </a:rPr>
              <a:t> staff u</a:t>
            </a:r>
            <a:r>
              <a:rPr lang="en-US" dirty="0" smtClean="0"/>
              <a:t>se the keypad to have students type in their number</a:t>
            </a:r>
          </a:p>
          <a:p>
            <a:pPr lvl="1"/>
            <a:endParaRPr lang="en-US" dirty="0" smtClean="0"/>
          </a:p>
          <a:p>
            <a:pPr lvl="0"/>
            <a:r>
              <a:rPr lang="en-US" dirty="0" smtClean="0"/>
              <a:t>5-digit student IDs will need an added zero at the beginning of the number to make them 6-digit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Parents cannot use their child’s Library Port Card. </a:t>
            </a:r>
          </a:p>
          <a:p>
            <a:r>
              <a:rPr lang="en-US" sz="1200" kern="1200" dirty="0" smtClean="0">
                <a:solidFill>
                  <a:schemeClr val="tx1"/>
                </a:solidFill>
                <a:effectLst/>
                <a:latin typeface="+mn-lt"/>
                <a:ea typeface="+mn-ea"/>
                <a:cs typeface="+mn-cs"/>
              </a:rPr>
              <a:t>If the child is young, a parent may assist their child in providing the required information for check-out. The child must be present at check-out in order to do this.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4344752-F9B9-4C67-9FA3-B6516CFF98F0}" type="slidenum">
              <a:rPr lang="en-US" smtClean="0"/>
              <a:t>9</a:t>
            </a:fld>
            <a:endParaRPr lang="en-US"/>
          </a:p>
        </p:txBody>
      </p:sp>
    </p:spTree>
    <p:extLst>
      <p:ext uri="{BB962C8B-B14F-4D97-AF65-F5344CB8AC3E}">
        <p14:creationId xmlns:p14="http://schemas.microsoft.com/office/powerpoint/2010/main" val="2774808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[JESSICA]</a:t>
            </a:r>
          </a:p>
          <a:p>
            <a:pPr lvl="1"/>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Up to five physical items out on a card at one time. Students must return items to check out more.</a:t>
            </a:r>
          </a:p>
          <a:p>
            <a:pPr lvl="2"/>
            <a:r>
              <a:rPr lang="en-US" sz="1200" kern="1200" dirty="0" smtClean="0">
                <a:solidFill>
                  <a:schemeClr val="tx1"/>
                </a:solidFill>
                <a:effectLst/>
                <a:latin typeface="+mn-lt"/>
                <a:ea typeface="+mn-ea"/>
                <a:cs typeface="+mn-cs"/>
              </a:rPr>
              <a:t>For example, if a student checks out five items on October 1 and only returns two items on October 8 they will only be able to check out two items on October 8.</a:t>
            </a:r>
          </a:p>
          <a:p>
            <a:pPr lvl="2"/>
            <a:endParaRPr lang="en-US" sz="1200" kern="1200" dirty="0" smtClean="0">
              <a:solidFill>
                <a:schemeClr val="tx1"/>
              </a:solidFill>
              <a:effectLst/>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allow Interlibrary Loans with Port Cards. Up to five items may be checked out on a Port Card. Staff must check the student’s MNLINK and Polaris account to determine how many ILL items they can request. </a:t>
            </a:r>
          </a:p>
          <a:p>
            <a:pPr lvl="2"/>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Items checked out on a Library Port Card are fine free.</a:t>
            </a:r>
          </a:p>
          <a:p>
            <a:pPr lvl="2"/>
            <a:r>
              <a:rPr lang="en-US" sz="1200" kern="1200" dirty="0" smtClean="0">
                <a:solidFill>
                  <a:schemeClr val="tx1"/>
                </a:solidFill>
                <a:effectLst/>
                <a:latin typeface="+mn-lt"/>
                <a:ea typeface="+mn-ea"/>
                <a:cs typeface="+mn-cs"/>
              </a:rPr>
              <a:t>Overdue items do not block check-out.</a:t>
            </a:r>
          </a:p>
          <a:p>
            <a:pPr lvl="2"/>
            <a:endParaRPr lang="en-US" sz="1200" kern="1200" dirty="0" smtClean="0">
              <a:solidFill>
                <a:schemeClr val="tx1"/>
              </a:solidFill>
              <a:effectLst/>
              <a:latin typeface="+mn-lt"/>
              <a:ea typeface="+mn-ea"/>
              <a:cs typeface="+mn-cs"/>
            </a:endParaRPr>
          </a:p>
          <a:p>
            <a:pPr lvl="2"/>
            <a:r>
              <a:rPr lang="en-US" sz="1200" kern="1200" dirty="0" smtClean="0">
                <a:solidFill>
                  <a:schemeClr val="tx1"/>
                </a:solidFill>
                <a:effectLst/>
                <a:latin typeface="+mn-lt"/>
                <a:ea typeface="+mn-ea"/>
                <a:cs typeface="+mn-cs"/>
              </a:rPr>
              <a:t>Students will not be sent bills.</a:t>
            </a:r>
          </a:p>
          <a:p>
            <a:pPr lvl="2"/>
            <a:endParaRPr lang="en-US" sz="1200" kern="1200" dirty="0" smtClean="0">
              <a:solidFill>
                <a:schemeClr val="tx1"/>
              </a:solidFill>
              <a:effectLst/>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Items overdue for six weeks will not be automatically billed to student’s accounts. The only time items will be billed to a student’s account are if the student damages an item or notifies us that an item is lost. </a:t>
            </a:r>
          </a:p>
          <a:p>
            <a:pPr marL="914400" marR="0" lvl="2"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Items checked out on a student’s regular library card are NOT fine free. Standard fine and fee policy applies to regular cards.</a:t>
            </a:r>
          </a:p>
          <a:p>
            <a:pPr lvl="2"/>
            <a:endParaRPr lang="en-US" sz="1200" kern="1200" dirty="0" smtClean="0">
              <a:solidFill>
                <a:schemeClr val="tx1"/>
              </a:solidFill>
              <a:effectLst/>
              <a:latin typeface="+mn-lt"/>
              <a:ea typeface="+mn-ea"/>
              <a:cs typeface="+mn-cs"/>
            </a:endParaRPr>
          </a:p>
          <a:p>
            <a:pPr lvl="2"/>
            <a:r>
              <a:rPr lang="en-US" sz="1200" kern="1200" dirty="0" smtClean="0">
                <a:solidFill>
                  <a:schemeClr val="tx1"/>
                </a:solidFill>
                <a:effectLst/>
                <a:latin typeface="+mn-lt"/>
                <a:ea typeface="+mn-ea"/>
                <a:cs typeface="+mn-cs"/>
              </a:rPr>
              <a:t>This model changes the conversation we have with kids regarding library materials. We are not punishing students monetarily or restricting their access to the library because of fines. We are asking them to be responsible for their items and return them so that they can continue to check out items from the library. Not punitive, but a privilege.</a:t>
            </a: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Library Port Card students have lost or damaged items on their record, they will not be prevented from checking out. The number of items they will be able to check out will be reduced accordingly until the issue is resolved.</a:t>
            </a:r>
          </a:p>
          <a:p>
            <a:pPr marL="914400" marR="0" lvl="2"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lvl="1"/>
            <a:r>
              <a:rPr lang="en-US" dirty="0" smtClean="0"/>
              <a:t>We will still send</a:t>
            </a:r>
            <a:r>
              <a:rPr lang="en-US" baseline="0" dirty="0" smtClean="0"/>
              <a:t> bills for lost or damaged items.</a:t>
            </a:r>
            <a:endParaRPr lang="en-US" dirty="0" smtClean="0"/>
          </a:p>
          <a:p>
            <a:pPr lvl="1"/>
            <a:r>
              <a:rPr lang="en-US" dirty="0" smtClean="0"/>
              <a:t>We will work with children and families that have replacement charges,</a:t>
            </a:r>
            <a:r>
              <a:rPr lang="en-US" baseline="0" dirty="0" smtClean="0"/>
              <a:t> to set up a payment plan or make other arrangements.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baseline="0" dirty="0" smtClean="0"/>
              <a:t>One idea: </a:t>
            </a:r>
            <a:r>
              <a:rPr lang="en-US" dirty="0" smtClean="0"/>
              <a:t>Read down lost/damaged</a:t>
            </a:r>
            <a:r>
              <a:rPr lang="en-US" baseline="0" dirty="0" smtClean="0"/>
              <a:t> fees.</a:t>
            </a:r>
            <a:endParaRPr lang="en-US" dirty="0" smtClean="0"/>
          </a:p>
          <a:p>
            <a:pPr lvl="1"/>
            <a:endParaRPr lang="en-US" dirty="0" smtClean="0"/>
          </a:p>
          <a:p>
            <a:pPr lvl="2"/>
            <a:endParaRPr lang="en-US" sz="1200" kern="1200" dirty="0" smtClean="0">
              <a:solidFill>
                <a:schemeClr val="tx1"/>
              </a:solidFill>
              <a:effectLst/>
              <a:latin typeface="+mn-lt"/>
              <a:ea typeface="+mn-ea"/>
              <a:cs typeface="+mn-cs"/>
            </a:endParaRPr>
          </a:p>
          <a:p>
            <a:pPr lvl="2"/>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344752-F9B9-4C67-9FA3-B6516CFF98F0}" type="slidenum">
              <a:rPr lang="en-US" smtClean="0"/>
              <a:t>10</a:t>
            </a:fld>
            <a:endParaRPr lang="en-US"/>
          </a:p>
        </p:txBody>
      </p:sp>
    </p:spTree>
    <p:extLst>
      <p:ext uri="{BB962C8B-B14F-4D97-AF65-F5344CB8AC3E}">
        <p14:creationId xmlns:p14="http://schemas.microsoft.com/office/powerpoint/2010/main" val="118333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Web page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 made business cards with the prefix information</a:t>
            </a:r>
            <a:r>
              <a:rPr lang="en-US" sz="1200" kern="1200" baseline="0" dirty="0" smtClean="0">
                <a:solidFill>
                  <a:schemeClr val="tx1"/>
                </a:solidFill>
                <a:effectLst/>
                <a:latin typeface="+mn-lt"/>
                <a:ea typeface="+mn-ea"/>
                <a:cs typeface="+mn-cs"/>
              </a:rPr>
              <a:t> so students will know how to log in. It will be like a “Library card” for the students but it will not have any identifying information on 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Heidi had PR print a supply of 2,000 Port Card business cards for us to pass out at schools and service desks.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PR created 2 posters for the launch last fall—one for schools with younger students and one for schools with teens. The posters have a slot for the Port Card business cards. Forty posters were sent to </a:t>
            </a:r>
            <a:r>
              <a:rPr lang="en-US" sz="1200" kern="1200" dirty="0" err="1" smtClean="0">
                <a:solidFill>
                  <a:schemeClr val="tx1"/>
                </a:solidFill>
                <a:effectLst/>
                <a:latin typeface="+mn-lt"/>
                <a:ea typeface="+mn-ea"/>
                <a:cs typeface="+mn-cs"/>
              </a:rPr>
              <a:t>Tammi</a:t>
            </a:r>
            <a:r>
              <a:rPr lang="en-US" sz="1200" kern="1200" dirty="0" smtClean="0">
                <a:solidFill>
                  <a:schemeClr val="tx1"/>
                </a:solidFill>
                <a:effectLst/>
                <a:latin typeface="+mn-lt"/>
                <a:ea typeface="+mn-ea"/>
                <a:cs typeface="+mn-cs"/>
              </a:rPr>
              <a:t> Wilkins for distribution.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Press conference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Heidi will talk to </a:t>
            </a:r>
            <a:r>
              <a:rPr lang="en-US" sz="1200" kern="1200" dirty="0" err="1" smtClean="0">
                <a:solidFill>
                  <a:schemeClr val="tx1"/>
                </a:solidFill>
                <a:effectLst/>
                <a:latin typeface="+mn-lt"/>
                <a:ea typeface="+mn-ea"/>
                <a:cs typeface="+mn-cs"/>
              </a:rPr>
              <a:t>Tammi</a:t>
            </a:r>
            <a:r>
              <a:rPr lang="en-US" sz="1200" kern="1200" dirty="0" smtClean="0">
                <a:solidFill>
                  <a:schemeClr val="tx1"/>
                </a:solidFill>
                <a:effectLst/>
                <a:latin typeface="+mn-lt"/>
                <a:ea typeface="+mn-ea"/>
                <a:cs typeface="+mn-cs"/>
              </a:rPr>
              <a:t> Wilkins about the library (HH) going out and promoting Port Cards at individual schools.  Once Heidi as talked to </a:t>
            </a:r>
            <a:r>
              <a:rPr lang="en-US" sz="1200" kern="1200" dirty="0" err="1" smtClean="0">
                <a:solidFill>
                  <a:schemeClr val="tx1"/>
                </a:solidFill>
                <a:effectLst/>
                <a:latin typeface="+mn-lt"/>
                <a:ea typeface="+mn-ea"/>
                <a:cs typeface="+mn-cs"/>
              </a:rPr>
              <a:t>Tammi</a:t>
            </a:r>
            <a:r>
              <a:rPr lang="en-US" sz="1200" kern="1200" dirty="0" smtClean="0">
                <a:solidFill>
                  <a:schemeClr val="tx1"/>
                </a:solidFill>
                <a:effectLst/>
                <a:latin typeface="+mn-lt"/>
                <a:ea typeface="+mn-ea"/>
                <a:cs typeface="+mn-cs"/>
              </a:rPr>
              <a:t>, she would like to start by talking to Colleen </a:t>
            </a:r>
            <a:r>
              <a:rPr lang="en-US" sz="1200" kern="1200" dirty="0" err="1" smtClean="0">
                <a:solidFill>
                  <a:schemeClr val="tx1"/>
                </a:solidFill>
                <a:effectLst/>
                <a:latin typeface="+mn-lt"/>
                <a:ea typeface="+mn-ea"/>
                <a:cs typeface="+mn-cs"/>
              </a:rPr>
              <a:t>Knettel</a:t>
            </a:r>
            <a:r>
              <a:rPr lang="en-US" sz="1200" kern="1200" dirty="0" smtClean="0">
                <a:solidFill>
                  <a:schemeClr val="tx1"/>
                </a:solidFill>
                <a:effectLst/>
                <a:latin typeface="+mn-lt"/>
                <a:ea typeface="+mn-ea"/>
                <a:cs typeface="+mn-cs"/>
              </a:rPr>
              <a:t> at Laura MacArthur and Myers Wilkins.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Byron talked to Reading Corps tutors about Port Cards on Feb. 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Heidi will be working on putting together Port Card information packets for library staff to share with families at outreach events.</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Sue suggested we talk to Laura S. about having Port Card information as one of the rotating features for a while on the digital display monitors after the branch monitors are installed.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9/5/2018 press conference at the library reached many in the community.</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Sue used the press packet to talk to the FIT teachers.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Port cards were also featured on public radio.</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Byron had some conversations with Hennepin County library system after they contacted us to learn more about our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Other ideas to get the word out to schools: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Open House at the library for Parents, ISD 709 employees and volunteers?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Info in news letters sent home to parents, where do teachers get their information? Can we tap into that?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After school demos in school media centers? Handouts and resources available?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would be a better fit at t</a:t>
            </a:r>
            <a:r>
              <a:rPr lang="en-US" sz="1200" kern="1200" dirty="0" smtClean="0">
                <a:solidFill>
                  <a:schemeClr val="tx1"/>
                </a:solidFill>
                <a:effectLst/>
                <a:latin typeface="+mn-lt"/>
                <a:ea typeface="+mn-ea"/>
                <a:cs typeface="+mn-cs"/>
              </a:rPr>
              <a:t>eacher in-services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Important to include Para professionals and volunteers who work one on one with kids since they may be able to really show the kids how to use the Port Cards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High schools- getting word to the teens may be as important as the teachers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Individual</a:t>
            </a:r>
            <a:r>
              <a:rPr lang="en-US" sz="1200" kern="1200" baseline="0" dirty="0" smtClean="0">
                <a:solidFill>
                  <a:schemeClr val="tx1"/>
                </a:solidFill>
                <a:effectLst/>
                <a:latin typeface="+mn-lt"/>
                <a:ea typeface="+mn-ea"/>
                <a:cs typeface="+mn-cs"/>
              </a:rPr>
              <a:t> schools’ o</a:t>
            </a:r>
            <a:r>
              <a:rPr lang="en-US" dirty="0" smtClean="0"/>
              <a:t>pen houses</a:t>
            </a:r>
          </a:p>
          <a:p>
            <a:pPr marL="171450" lvl="0" indent="-171450">
              <a:buFont typeface="Arial" panose="020B0604020202020204" pitchFamily="34" charset="0"/>
              <a:buChar char="•"/>
            </a:pPr>
            <a:r>
              <a:rPr lang="en-US" dirty="0" smtClean="0"/>
              <a:t>School staff meetings</a:t>
            </a:r>
          </a:p>
          <a:p>
            <a:pPr marL="171450" lvl="0" indent="-171450">
              <a:buFont typeface="Arial" panose="020B0604020202020204" pitchFamily="34" charset="0"/>
              <a:buChar char="•"/>
            </a:pPr>
            <a:r>
              <a:rPr lang="en-US" dirty="0" smtClean="0"/>
              <a:t>Work with media specialists to promote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4344752-F9B9-4C67-9FA3-B6516CFF98F0}" type="slidenum">
              <a:rPr lang="en-US" smtClean="0"/>
              <a:t>11</a:t>
            </a:fld>
            <a:endParaRPr lang="en-US"/>
          </a:p>
        </p:txBody>
      </p:sp>
    </p:spTree>
    <p:extLst>
      <p:ext uri="{BB962C8B-B14F-4D97-AF65-F5344CB8AC3E}">
        <p14:creationId xmlns:p14="http://schemas.microsoft.com/office/powerpoint/2010/main" val="3802740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[JESSICA]</a:t>
            </a:r>
          </a:p>
          <a:p>
            <a:endParaRPr lang="en-US" dirty="0" smtClean="0"/>
          </a:p>
          <a:p>
            <a:r>
              <a:rPr lang="en-US" dirty="0" smtClean="0"/>
              <a:t>Since</a:t>
            </a:r>
            <a:r>
              <a:rPr lang="en-US" baseline="0" dirty="0" smtClean="0"/>
              <a:t> beginning of the Port Card project, 1,463 items checked out to 298 students.</a:t>
            </a:r>
          </a:p>
          <a:p>
            <a:r>
              <a:rPr lang="en-US" baseline="0" dirty="0" smtClean="0"/>
              <a:t>This year (2019), 1,247 items checked out to 262 students.</a:t>
            </a:r>
          </a:p>
          <a:p>
            <a:r>
              <a:rPr lang="en-US" dirty="0" smtClean="0"/>
              <a:t>In 2018, 216 items checked out to 36 students. </a:t>
            </a:r>
          </a:p>
          <a:p>
            <a:r>
              <a:rPr lang="en-US" dirty="0" smtClean="0"/>
              <a:t>Total number of overdue items: 188 to 83 students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Lost: Total number of long overdue items (overdue at least 6 weeks): 81 to 38 students</a:t>
            </a:r>
          </a:p>
          <a:p>
            <a:endParaRPr lang="en-US" dirty="0" smtClean="0"/>
          </a:p>
          <a:p>
            <a:r>
              <a:rPr lang="en-US" dirty="0" smtClean="0"/>
              <a:t>From</a:t>
            </a:r>
            <a:r>
              <a:rPr lang="en-US" baseline="0" dirty="0" smtClean="0"/>
              <a:t> the beginning of the program thru </a:t>
            </a:r>
            <a:r>
              <a:rPr lang="en-US" dirty="0" smtClean="0"/>
              <a:t>June 1</a:t>
            </a:r>
            <a:r>
              <a:rPr lang="en-US" baseline="30000" dirty="0" smtClean="0"/>
              <a:t>st</a:t>
            </a:r>
            <a:r>
              <a:rPr lang="en-US" baseline="0" dirty="0" smtClean="0"/>
              <a:t>:</a:t>
            </a:r>
          </a:p>
          <a:p>
            <a:r>
              <a:rPr lang="en-US" dirty="0" smtClean="0"/>
              <a:t>155 students who</a:t>
            </a:r>
            <a:r>
              <a:rPr lang="en-US" baseline="0" dirty="0" smtClean="0"/>
              <a:t> checked out items with their Port Cards </a:t>
            </a:r>
            <a:r>
              <a:rPr lang="en-US" dirty="0" smtClean="0"/>
              <a:t>do not have a regular library card.</a:t>
            </a:r>
          </a:p>
          <a:p>
            <a:r>
              <a:rPr lang="en-US" dirty="0" smtClean="0"/>
              <a:t>102 students who checked out items with their Port Card also have a regular library card, and both are in good standing.</a:t>
            </a:r>
          </a:p>
          <a:p>
            <a:r>
              <a:rPr lang="en-US" dirty="0" smtClean="0"/>
              <a:t>37 students who checked out items with their Port Card have a regular card that is blocked due to fines and/or lost or damaged items.</a:t>
            </a:r>
          </a:p>
          <a:p>
            <a:r>
              <a:rPr lang="en-US" dirty="0" smtClean="0"/>
              <a:t>4 students</a:t>
            </a:r>
            <a:r>
              <a:rPr lang="en-US" baseline="0" dirty="0" smtClean="0"/>
              <a:t> who checked out items with their Port Cards also </a:t>
            </a:r>
            <a:r>
              <a:rPr lang="en-US" sz="1200" b="0" i="0" u="none" strike="noStrike" kern="1200" dirty="0" smtClean="0">
                <a:solidFill>
                  <a:schemeClr val="tx1"/>
                </a:solidFill>
                <a:effectLst/>
                <a:latin typeface="+mn-lt"/>
                <a:ea typeface="+mn-ea"/>
                <a:cs typeface="+mn-cs"/>
              </a:rPr>
              <a:t>have a regular card, and at this time they cannot use either card.</a:t>
            </a:r>
          </a:p>
          <a:p>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We’re still working on database use stats.</a:t>
            </a:r>
            <a:endParaRPr lang="en-US" dirty="0"/>
          </a:p>
        </p:txBody>
      </p:sp>
      <p:sp>
        <p:nvSpPr>
          <p:cNvPr id="4" name="Slide Number Placeholder 3"/>
          <p:cNvSpPr>
            <a:spLocks noGrp="1"/>
          </p:cNvSpPr>
          <p:nvPr>
            <p:ph type="sldNum" sz="quarter" idx="10"/>
          </p:nvPr>
        </p:nvSpPr>
        <p:spPr/>
        <p:txBody>
          <a:bodyPr/>
          <a:lstStyle/>
          <a:p>
            <a:fld id="{54344752-F9B9-4C67-9FA3-B6516CFF98F0}" type="slidenum">
              <a:rPr lang="en-US" smtClean="0"/>
              <a:t>12</a:t>
            </a:fld>
            <a:endParaRPr lang="en-US"/>
          </a:p>
        </p:txBody>
      </p:sp>
    </p:spTree>
    <p:extLst>
      <p:ext uri="{BB962C8B-B14F-4D97-AF65-F5344CB8AC3E}">
        <p14:creationId xmlns:p14="http://schemas.microsoft.com/office/powerpoint/2010/main" val="1698705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Anecdotes</a:t>
            </a:r>
            <a:r>
              <a:rPr lang="en-US" baseline="0" dirty="0" smtClean="0"/>
              <a:t> -- </a:t>
            </a:r>
            <a:r>
              <a:rPr lang="en-US" dirty="0" smtClean="0"/>
              <a:t>We could all say a little something here</a:t>
            </a:r>
          </a:p>
          <a:p>
            <a:endParaRPr lang="en-US" dirty="0" smtClean="0"/>
          </a:p>
          <a:p>
            <a:r>
              <a:rPr lang="en-US" dirty="0" smtClean="0"/>
              <a:t>Heidi: I had an</a:t>
            </a:r>
            <a:r>
              <a:rPr lang="en-US" baseline="0" dirty="0" smtClean="0"/>
              <a:t> after school group come to the library and I overheard a girl saying that she really wanted to check out a graphic novel but the leader told her that she needed to have a library card to do that. This was where I could jump in and tell them that she does have a library card. She was so excited to be able to leave with a book in hand that she could read that night. The group leader also offered to help with making sure that the book got back to the library the next time they came down. Now that’s a great feeling!</a:t>
            </a:r>
          </a:p>
          <a:p>
            <a:endParaRPr lang="en-US" baseline="0" dirty="0" smtClean="0"/>
          </a:p>
          <a:p>
            <a:r>
              <a:rPr lang="en-US" baseline="0" dirty="0" smtClean="0"/>
              <a:t>Sue:</a:t>
            </a:r>
          </a:p>
          <a:p>
            <a:endParaRPr lang="en-US" baseline="0" dirty="0" smtClean="0"/>
          </a:p>
          <a:p>
            <a:r>
              <a:rPr lang="en-US" baseline="0" dirty="0" smtClean="0"/>
              <a:t>Jessica: I have had a good experience working with ISD 709 IT staff. We’re resolved several issues together, including problems with a new firewall on the school district network, and refinements to the student data file, among others. I find Nathan and Danielle helpful, prompt, and kind. </a:t>
            </a:r>
          </a:p>
          <a:p>
            <a:r>
              <a:rPr lang="en-US" baseline="0" dirty="0" smtClean="0"/>
              <a:t>And last week I took a call from a young girl who was checking to see if her ILL book was in yet. She reserved it using her Port Card. She sounded really happy and excited for her book to come in, and the book was about science fair projects, so overall this interaction made me smile. </a:t>
            </a:r>
            <a:endParaRPr lang="en-US" dirty="0"/>
          </a:p>
        </p:txBody>
      </p:sp>
      <p:sp>
        <p:nvSpPr>
          <p:cNvPr id="4" name="Slide Number Placeholder 3"/>
          <p:cNvSpPr>
            <a:spLocks noGrp="1"/>
          </p:cNvSpPr>
          <p:nvPr>
            <p:ph type="sldNum" sz="quarter" idx="10"/>
          </p:nvPr>
        </p:nvSpPr>
        <p:spPr/>
        <p:txBody>
          <a:bodyPr/>
          <a:lstStyle/>
          <a:p>
            <a:fld id="{54344752-F9B9-4C67-9FA3-B6516CFF98F0}" type="slidenum">
              <a:rPr lang="en-US" smtClean="0"/>
              <a:t>13</a:t>
            </a:fld>
            <a:endParaRPr lang="en-US"/>
          </a:p>
        </p:txBody>
      </p:sp>
    </p:spTree>
    <p:extLst>
      <p:ext uri="{BB962C8B-B14F-4D97-AF65-F5344CB8AC3E}">
        <p14:creationId xmlns:p14="http://schemas.microsoft.com/office/powerpoint/2010/main" val="3594294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Sue </a:t>
            </a:r>
          </a:p>
          <a:p>
            <a:r>
              <a:rPr lang="en-US" dirty="0" smtClean="0"/>
              <a:t>Reached out to school district to make sure we had a new liaison</a:t>
            </a:r>
            <a:r>
              <a:rPr lang="en-US" baseline="0" dirty="0" smtClean="0"/>
              <a:t> person</a:t>
            </a:r>
          </a:p>
          <a:p>
            <a:r>
              <a:rPr lang="en-US" baseline="0" dirty="0" smtClean="0"/>
              <a:t>Getting word out for teachers and parent and kids</a:t>
            </a:r>
          </a:p>
          <a:p>
            <a:r>
              <a:rPr lang="en-US" dirty="0" smtClean="0"/>
              <a:t>Data</a:t>
            </a:r>
            <a:r>
              <a:rPr lang="en-US" baseline="0" dirty="0" smtClean="0"/>
              <a:t>base adjustment at DPL</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ISD 709 opt-out process for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Preschool</a:t>
            </a:r>
            <a:r>
              <a:rPr lang="en-US" sz="1200" kern="1200" baseline="0" dirty="0" smtClean="0">
                <a:solidFill>
                  <a:schemeClr val="tx1"/>
                </a:solidFill>
                <a:effectLst/>
                <a:latin typeface="+mn-lt"/>
                <a:ea typeface="+mn-ea"/>
                <a:cs typeface="+mn-cs"/>
              </a:rPr>
              <a:t> parents getting the number for their children </a:t>
            </a:r>
          </a:p>
          <a:p>
            <a:endParaRPr lang="en-US" dirty="0"/>
          </a:p>
        </p:txBody>
      </p:sp>
      <p:sp>
        <p:nvSpPr>
          <p:cNvPr id="4" name="Slide Number Placeholder 3"/>
          <p:cNvSpPr>
            <a:spLocks noGrp="1"/>
          </p:cNvSpPr>
          <p:nvPr>
            <p:ph type="sldNum" sz="quarter" idx="10"/>
          </p:nvPr>
        </p:nvSpPr>
        <p:spPr/>
        <p:txBody>
          <a:bodyPr/>
          <a:lstStyle/>
          <a:p>
            <a:fld id="{54344752-F9B9-4C67-9FA3-B6516CFF98F0}" type="slidenum">
              <a:rPr lang="en-US" smtClean="0"/>
              <a:t>14</a:t>
            </a:fld>
            <a:endParaRPr lang="en-US"/>
          </a:p>
        </p:txBody>
      </p:sp>
    </p:spTree>
    <p:extLst>
      <p:ext uri="{BB962C8B-B14F-4D97-AF65-F5344CB8AC3E}">
        <p14:creationId xmlns:p14="http://schemas.microsoft.com/office/powerpoint/2010/main" val="1244656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[JESSICA]</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Read-downs--how are other libraries handling them? We love this idea and continue to think about the implementation.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Can we develop a process for kids to return DPL materials to school media centers / deliver holds to them at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We’d love to expand the project. It</a:t>
            </a:r>
            <a:r>
              <a:rPr lang="en-US" sz="1200" kern="1200" baseline="0" dirty="0" smtClean="0">
                <a:solidFill>
                  <a:schemeClr val="tx1"/>
                </a:solidFill>
                <a:effectLst/>
                <a:latin typeface="+mn-lt"/>
                <a:ea typeface="+mn-ea"/>
                <a:cs typeface="+mn-cs"/>
              </a:rPr>
              <a:t> can be tricky to bring in schools because they must sign our data sharing agreement, and they must be able to share a CSV file with all necessary student data via FTP.</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4344752-F9B9-4C67-9FA3-B6516CFF98F0}" type="slidenum">
              <a:rPr lang="en-US" smtClean="0"/>
              <a:t>15</a:t>
            </a:fld>
            <a:endParaRPr lang="en-US"/>
          </a:p>
        </p:txBody>
      </p:sp>
    </p:spTree>
    <p:extLst>
      <p:ext uri="{BB962C8B-B14F-4D97-AF65-F5344CB8AC3E}">
        <p14:creationId xmlns:p14="http://schemas.microsoft.com/office/powerpoint/2010/main" val="492934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E834B13-1F44-466C-AA60-575BDC5CCF58}"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120230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34B13-1F44-466C-AA60-575BDC5CCF58}"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458976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E834B13-1F44-466C-AA60-575BDC5CCF58}"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3748249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E834B13-1F44-466C-AA60-575BDC5CCF58}" type="datetimeFigureOut">
              <a:rPr lang="en-US" smtClean="0"/>
              <a:t>6/14/2019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1602663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E834B13-1F44-466C-AA60-575BDC5CCF58}" type="datetimeFigureOut">
              <a:rPr lang="en-US" smtClean="0"/>
              <a:t>6/14/2019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2714802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E834B13-1F44-466C-AA60-575BDC5CCF58}" type="datetimeFigureOut">
              <a:rPr lang="en-US" smtClean="0"/>
              <a:t>6/14/2019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4077597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834B13-1F44-466C-AA60-575BDC5CCF58}" type="datetimeFigureOut">
              <a:rPr lang="en-US" smtClean="0"/>
              <a:t>6/14/2019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3498317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E834B13-1F44-466C-AA60-575BDC5CCF58}" type="datetimeFigureOut">
              <a:rPr lang="en-US" smtClean="0"/>
              <a:t>6/14/2019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2937274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E834B13-1F44-466C-AA60-575BDC5CCF58}" type="datetimeFigureOut">
              <a:rPr lang="en-US" smtClean="0"/>
              <a:t>6/14/2019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2772035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E834B13-1F44-466C-AA60-575BDC5CCF58}"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295922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E834B13-1F44-466C-AA60-575BDC5CCF58}"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4ED84-3EAA-4C98-B91B-69E49E090E0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17630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E834B13-1F44-466C-AA60-575BDC5CCF58}"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2507542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E834B13-1F44-466C-AA60-575BDC5CCF58}"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4ED84-3EAA-4C98-B91B-69E49E090E0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82205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E834B13-1F44-466C-AA60-575BDC5CCF58}"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1666325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34B13-1F44-466C-AA60-575BDC5CCF58}"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3803543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834B13-1F44-466C-AA60-575BDC5CCF58}"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4ED84-3EAA-4C98-B91B-69E49E090E0E}" type="slidenum">
              <a:rPr lang="en-US" smtClean="0"/>
              <a:t>‹#›</a:t>
            </a:fld>
            <a:endParaRPr lang="en-US"/>
          </a:p>
        </p:txBody>
      </p:sp>
    </p:spTree>
    <p:extLst>
      <p:ext uri="{BB962C8B-B14F-4D97-AF65-F5344CB8AC3E}">
        <p14:creationId xmlns:p14="http://schemas.microsoft.com/office/powerpoint/2010/main" val="1029852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E834B13-1F44-466C-AA60-575BDC5CCF58}" type="datetimeFigureOut">
              <a:rPr lang="en-US" smtClean="0"/>
              <a:t>6/14/2019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864ED84-3EAA-4C98-B91B-69E49E090E0E}" type="slidenum">
              <a:rPr lang="en-US" smtClean="0"/>
              <a:t>‹#›</a:t>
            </a:fld>
            <a:endParaRPr lang="en-US"/>
          </a:p>
        </p:txBody>
      </p:sp>
    </p:spTree>
    <p:extLst>
      <p:ext uri="{BB962C8B-B14F-4D97-AF65-F5344CB8AC3E}">
        <p14:creationId xmlns:p14="http://schemas.microsoft.com/office/powerpoint/2010/main" val="2081821885"/>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www.libraryport.or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bfjohnson@duluthmn.gov" TargetMode="External"/><Relationship Id="rId2" Type="http://schemas.openxmlformats.org/officeDocument/2006/relationships/hyperlink" Target="mailto:sschumacher@duluthmn.gov" TargetMode="External"/><Relationship Id="rId1" Type="http://schemas.openxmlformats.org/officeDocument/2006/relationships/slideLayout" Target="../slideLayouts/slideLayout2.xml"/><Relationship Id="rId6" Type="http://schemas.openxmlformats.org/officeDocument/2006/relationships/hyperlink" Target="http://www.libraryport.org/" TargetMode="External"/><Relationship Id="rId5" Type="http://schemas.openxmlformats.org/officeDocument/2006/relationships/hyperlink" Target="mailto:jbellini@duluthmn.gov" TargetMode="External"/><Relationship Id="rId4" Type="http://schemas.openxmlformats.org/officeDocument/2006/relationships/hyperlink" Target="mailto:hharrison@duluthm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511" y="965476"/>
            <a:ext cx="2755406" cy="1377703"/>
          </a:xfrm>
          <a:prstGeom prst="rect">
            <a:avLst/>
          </a:prstGeom>
        </p:spPr>
      </p:pic>
      <p:pic>
        <p:nvPicPr>
          <p:cNvPr id="3" name="Picture 2"/>
          <p:cNvPicPr/>
          <p:nvPr/>
        </p:nvPicPr>
        <p:blipFill rotWithShape="1">
          <a:blip r:embed="rId4" cstate="print">
            <a:extLst>
              <a:ext uri="{28A0092B-C50C-407E-A947-70E740481C1C}">
                <a14:useLocalDpi xmlns:a14="http://schemas.microsoft.com/office/drawing/2010/main" val="0"/>
              </a:ext>
            </a:extLst>
          </a:blip>
          <a:srcRect l="11528" t="16196" r="11703" b="23875"/>
          <a:stretch/>
        </p:blipFill>
        <p:spPr bwMode="auto">
          <a:xfrm>
            <a:off x="4108220" y="965476"/>
            <a:ext cx="1689560" cy="1702165"/>
          </a:xfrm>
          <a:prstGeom prst="rect">
            <a:avLst/>
          </a:prstGeom>
          <a:ln>
            <a:noFill/>
          </a:ln>
          <a:extLst>
            <a:ext uri="{53640926-AAD7-44D8-BBD7-CCE9431645EC}">
              <a14:shadowObscured xmlns:a14="http://schemas.microsoft.com/office/drawing/2010/main"/>
            </a:ext>
          </a:extLst>
        </p:spPr>
      </p:pic>
      <p:sp>
        <p:nvSpPr>
          <p:cNvPr id="2" name="TextBox 1"/>
          <p:cNvSpPr txBox="1"/>
          <p:nvPr/>
        </p:nvSpPr>
        <p:spPr>
          <a:xfrm>
            <a:off x="914398" y="5573318"/>
            <a:ext cx="6979921" cy="1015663"/>
          </a:xfrm>
          <a:prstGeom prst="rect">
            <a:avLst/>
          </a:prstGeom>
          <a:noFill/>
        </p:spPr>
        <p:txBody>
          <a:bodyPr wrap="square" rtlCol="0">
            <a:spAutoFit/>
          </a:bodyPr>
          <a:lstStyle/>
          <a:p>
            <a:r>
              <a:rPr lang="en-US" sz="2000" dirty="0" smtClean="0">
                <a:solidFill>
                  <a:srgbClr val="002060"/>
                </a:solidFill>
              </a:rPr>
              <a:t>Sue Schumacher, Youth Services and Branch Supervisor</a:t>
            </a:r>
          </a:p>
          <a:p>
            <a:r>
              <a:rPr lang="en-US" sz="2000" dirty="0" smtClean="0">
                <a:solidFill>
                  <a:srgbClr val="002060"/>
                </a:solidFill>
              </a:rPr>
              <a:t>Heidi Harrison, Senior Library Technician for Youth Services</a:t>
            </a:r>
          </a:p>
          <a:p>
            <a:r>
              <a:rPr lang="en-US" sz="2000" dirty="0" smtClean="0">
                <a:solidFill>
                  <a:srgbClr val="002060"/>
                </a:solidFill>
              </a:rPr>
              <a:t>Jessica Bellini, Technical Services Librarian</a:t>
            </a:r>
            <a:endParaRPr lang="en-US" sz="2000" dirty="0">
              <a:solidFill>
                <a:srgbClr val="002060"/>
              </a:solidFill>
            </a:endParaRPr>
          </a:p>
        </p:txBody>
      </p:sp>
      <p:sp>
        <p:nvSpPr>
          <p:cNvPr id="5" name="TextBox 4"/>
          <p:cNvSpPr txBox="1"/>
          <p:nvPr/>
        </p:nvSpPr>
        <p:spPr>
          <a:xfrm>
            <a:off x="-662940" y="3152512"/>
            <a:ext cx="11841480" cy="1692771"/>
          </a:xfrm>
          <a:prstGeom prst="rect">
            <a:avLst/>
          </a:prstGeom>
          <a:noFill/>
        </p:spPr>
        <p:txBody>
          <a:bodyPr wrap="square" rtlCol="0">
            <a:spAutoFit/>
          </a:bodyPr>
          <a:lstStyle/>
          <a:p>
            <a:pPr algn="ctr"/>
            <a:r>
              <a:rPr lang="en-US" sz="4000" dirty="0" smtClean="0">
                <a:solidFill>
                  <a:srgbClr val="F26649"/>
                </a:solidFill>
              </a:rPr>
              <a:t>Port Cards: </a:t>
            </a:r>
          </a:p>
          <a:p>
            <a:pPr algn="ctr"/>
            <a:r>
              <a:rPr lang="en-US" sz="3200" dirty="0" smtClean="0">
                <a:solidFill>
                  <a:srgbClr val="908783"/>
                </a:solidFill>
              </a:rPr>
              <a:t>A Library Card for Every Student </a:t>
            </a:r>
          </a:p>
          <a:p>
            <a:pPr algn="ctr"/>
            <a:r>
              <a:rPr lang="en-US" sz="3200" dirty="0" smtClean="0">
                <a:solidFill>
                  <a:srgbClr val="908783"/>
                </a:solidFill>
              </a:rPr>
              <a:t>in the Duluth Public Schools</a:t>
            </a:r>
            <a:endParaRPr lang="en-US" sz="3200" dirty="0">
              <a:solidFill>
                <a:srgbClr val="908783"/>
              </a:solidFill>
            </a:endParaRPr>
          </a:p>
        </p:txBody>
      </p:sp>
      <p:sp>
        <p:nvSpPr>
          <p:cNvPr id="6" name="AutoShape 2" descr="Image result for isd 709"/>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descr="Image result for isd 70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95083" y="1178215"/>
            <a:ext cx="2767400" cy="952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7765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744838"/>
            <a:ext cx="3854528" cy="1278466"/>
          </a:xfrm>
        </p:spPr>
        <p:txBody>
          <a:bodyPr>
            <a:normAutofit/>
          </a:bodyPr>
          <a:lstStyle/>
          <a:p>
            <a:pPr algn="ctr"/>
            <a:r>
              <a:rPr lang="en-US" sz="3200" dirty="0" smtClean="0"/>
              <a:t>Where Did This Idea Come From?</a:t>
            </a:r>
            <a:endParaRPr lang="en-US" sz="3200"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213371" y="1003918"/>
            <a:ext cx="4274862" cy="2850417"/>
          </a:xfrm>
        </p:spPr>
      </p:pic>
      <p:sp>
        <p:nvSpPr>
          <p:cNvPr id="4" name="Text Placeholder 3"/>
          <p:cNvSpPr>
            <a:spLocks noGrp="1"/>
          </p:cNvSpPr>
          <p:nvPr>
            <p:ph type="body" sz="half" idx="2"/>
          </p:nvPr>
        </p:nvSpPr>
        <p:spPr>
          <a:xfrm>
            <a:off x="677334" y="2777068"/>
            <a:ext cx="4144048" cy="3424227"/>
          </a:xfrm>
        </p:spPr>
        <p:txBody>
          <a:bodyPr>
            <a:normAutofit/>
          </a:bodyPr>
          <a:lstStyle/>
          <a:p>
            <a:pPr marL="285750" indent="-285750">
              <a:buFont typeface="Arial" panose="020B0604020202020204" pitchFamily="34" charset="0"/>
              <a:buChar char="•"/>
            </a:pPr>
            <a:r>
              <a:rPr lang="en-US" sz="2400" dirty="0" err="1" smtClean="0">
                <a:solidFill>
                  <a:srgbClr val="002060"/>
                </a:solidFill>
              </a:rPr>
              <a:t>ConnectED</a:t>
            </a:r>
            <a:r>
              <a:rPr lang="en-US" sz="2400" dirty="0" smtClean="0">
                <a:solidFill>
                  <a:srgbClr val="002060"/>
                </a:solidFill>
              </a:rPr>
              <a:t> </a:t>
            </a:r>
            <a:r>
              <a:rPr lang="en-US" sz="2400" dirty="0">
                <a:solidFill>
                  <a:srgbClr val="002060"/>
                </a:solidFill>
              </a:rPr>
              <a:t>Library </a:t>
            </a:r>
            <a:r>
              <a:rPr lang="en-US" sz="2400" dirty="0" smtClean="0">
                <a:solidFill>
                  <a:srgbClr val="002060"/>
                </a:solidFill>
              </a:rPr>
              <a:t>Challenge in 2015- Obama Administration Initiative</a:t>
            </a:r>
          </a:p>
          <a:p>
            <a:pPr marL="285750" indent="-285750">
              <a:buFont typeface="Arial" panose="020B0604020202020204" pitchFamily="34" charset="0"/>
              <a:buChar char="•"/>
            </a:pPr>
            <a:r>
              <a:rPr lang="en-US" sz="2400" dirty="0" smtClean="0">
                <a:solidFill>
                  <a:srgbClr val="002060"/>
                </a:solidFill>
              </a:rPr>
              <a:t>St. Paul Public Library Go- MLA Presentation</a:t>
            </a:r>
          </a:p>
          <a:p>
            <a:pPr marL="285750" indent="-285750">
              <a:buFont typeface="Arial" panose="020B0604020202020204" pitchFamily="34" charset="0"/>
              <a:buChar char="•"/>
            </a:pPr>
            <a:r>
              <a:rPr lang="en-US" sz="2400" dirty="0" smtClean="0">
                <a:solidFill>
                  <a:srgbClr val="002060"/>
                </a:solidFill>
              </a:rPr>
              <a:t>State Library Services support and encouragement</a:t>
            </a:r>
          </a:p>
          <a:p>
            <a:pPr marL="285750" indent="-285750">
              <a:buFont typeface="Arial" panose="020B0604020202020204" pitchFamily="34" charset="0"/>
              <a:buChar char="•"/>
            </a:pPr>
            <a:endParaRPr lang="en-US" dirty="0" smtClean="0"/>
          </a:p>
        </p:txBody>
      </p:sp>
      <p:pic>
        <p:nvPicPr>
          <p:cNvPr id="3" name="Picture 2"/>
          <p:cNvPicPr>
            <a:picLocks noChangeAspect="1"/>
          </p:cNvPicPr>
          <p:nvPr/>
        </p:nvPicPr>
        <p:blipFill>
          <a:blip r:embed="rId4"/>
          <a:stretch>
            <a:fillRect/>
          </a:stretch>
        </p:blipFill>
        <p:spPr>
          <a:xfrm>
            <a:off x="5213371" y="4204788"/>
            <a:ext cx="2949727" cy="1996507"/>
          </a:xfrm>
          <a:prstGeom prst="rect">
            <a:avLst/>
          </a:prstGeom>
        </p:spPr>
      </p:pic>
    </p:spTree>
    <p:extLst>
      <p:ext uri="{BB962C8B-B14F-4D97-AF65-F5344CB8AC3E}">
        <p14:creationId xmlns:p14="http://schemas.microsoft.com/office/powerpoint/2010/main" val="5292465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What is a Port Card?</a:t>
            </a:r>
            <a:endParaRPr lang="en-US" sz="5400" dirty="0"/>
          </a:p>
        </p:txBody>
      </p:sp>
      <p:sp>
        <p:nvSpPr>
          <p:cNvPr id="3" name="Content Placeholder 2"/>
          <p:cNvSpPr>
            <a:spLocks noGrp="1"/>
          </p:cNvSpPr>
          <p:nvPr>
            <p:ph idx="1"/>
          </p:nvPr>
        </p:nvSpPr>
        <p:spPr>
          <a:xfrm>
            <a:off x="677334" y="1930400"/>
            <a:ext cx="8596668" cy="3880773"/>
          </a:xfrm>
        </p:spPr>
        <p:txBody>
          <a:bodyPr>
            <a:normAutofit lnSpcReduction="10000"/>
          </a:bodyPr>
          <a:lstStyle/>
          <a:p>
            <a:r>
              <a:rPr lang="en-US" dirty="0" smtClean="0">
                <a:solidFill>
                  <a:srgbClr val="002060"/>
                </a:solidFill>
              </a:rPr>
              <a:t>No physical card that can be lost – uses the student’s school ID number</a:t>
            </a:r>
          </a:p>
          <a:p>
            <a:r>
              <a:rPr lang="en-US" dirty="0" smtClean="0">
                <a:solidFill>
                  <a:srgbClr val="002060"/>
                </a:solidFill>
              </a:rPr>
              <a:t>Allows ISD 709 students to check out 5 physical items at a time with no fines</a:t>
            </a:r>
          </a:p>
          <a:p>
            <a:r>
              <a:rPr lang="en-US" dirty="0" smtClean="0">
                <a:solidFill>
                  <a:srgbClr val="002060"/>
                </a:solidFill>
              </a:rPr>
              <a:t>Allows access to all the digital resources of a Duluth Public Library Card</a:t>
            </a:r>
          </a:p>
          <a:p>
            <a:endParaRPr lang="en-US" dirty="0"/>
          </a:p>
          <a:p>
            <a:endParaRPr lang="en-US" dirty="0" smtClean="0"/>
          </a:p>
          <a:p>
            <a:endParaRPr lang="en-US" dirty="0"/>
          </a:p>
          <a:p>
            <a:endParaRPr lang="en-US" dirty="0" smtClean="0"/>
          </a:p>
          <a:p>
            <a:endParaRPr lang="en-US" dirty="0" smtClean="0"/>
          </a:p>
          <a:p>
            <a:r>
              <a:rPr lang="en-US" dirty="0" smtClean="0">
                <a:solidFill>
                  <a:srgbClr val="002060"/>
                </a:solidFill>
              </a:rPr>
              <a:t>Staff </a:t>
            </a:r>
            <a:r>
              <a:rPr lang="en-US" dirty="0">
                <a:solidFill>
                  <a:srgbClr val="002060"/>
                </a:solidFill>
              </a:rPr>
              <a:t>of ISD 709 </a:t>
            </a:r>
            <a:r>
              <a:rPr lang="en-US" dirty="0" smtClean="0">
                <a:solidFill>
                  <a:srgbClr val="002060"/>
                </a:solidFill>
              </a:rPr>
              <a:t>can </a:t>
            </a:r>
            <a:r>
              <a:rPr lang="en-US" dirty="0">
                <a:solidFill>
                  <a:srgbClr val="002060"/>
                </a:solidFill>
              </a:rPr>
              <a:t>apply for </a:t>
            </a:r>
            <a:r>
              <a:rPr lang="en-US" dirty="0" smtClean="0">
                <a:solidFill>
                  <a:srgbClr val="002060"/>
                </a:solidFill>
              </a:rPr>
              <a:t>an Educator’s Port Card</a:t>
            </a:r>
          </a:p>
          <a:p>
            <a:pPr lvl="1"/>
            <a:r>
              <a:rPr lang="en-US" sz="1800" dirty="0" smtClean="0">
                <a:solidFill>
                  <a:srgbClr val="002060"/>
                </a:solidFill>
              </a:rPr>
              <a:t>Digital access only</a:t>
            </a:r>
          </a:p>
        </p:txBody>
      </p:sp>
      <p:pic>
        <p:nvPicPr>
          <p:cNvPr id="4" name="Picture 3"/>
          <p:cNvPicPr>
            <a:picLocks noChangeAspect="1"/>
          </p:cNvPicPr>
          <p:nvPr/>
        </p:nvPicPr>
        <p:blipFill>
          <a:blip r:embed="rId3"/>
          <a:stretch>
            <a:fillRect/>
          </a:stretch>
        </p:blipFill>
        <p:spPr>
          <a:xfrm>
            <a:off x="5578302" y="3018802"/>
            <a:ext cx="2524125" cy="981075"/>
          </a:xfrm>
          <a:prstGeom prst="rect">
            <a:avLst/>
          </a:prstGeom>
        </p:spPr>
      </p:pic>
      <p:pic>
        <p:nvPicPr>
          <p:cNvPr id="5" name="Picture 4"/>
          <p:cNvPicPr>
            <a:picLocks noChangeAspect="1"/>
          </p:cNvPicPr>
          <p:nvPr/>
        </p:nvPicPr>
        <p:blipFill>
          <a:blip r:embed="rId4"/>
          <a:stretch>
            <a:fillRect/>
          </a:stretch>
        </p:blipFill>
        <p:spPr>
          <a:xfrm>
            <a:off x="2608119" y="3933202"/>
            <a:ext cx="2743200" cy="876300"/>
          </a:xfrm>
          <a:prstGeom prst="rect">
            <a:avLst/>
          </a:prstGeom>
        </p:spPr>
      </p:pic>
      <p:pic>
        <p:nvPicPr>
          <p:cNvPr id="6" name="Picture 5"/>
          <p:cNvPicPr>
            <a:picLocks noChangeAspect="1"/>
          </p:cNvPicPr>
          <p:nvPr/>
        </p:nvPicPr>
        <p:blipFill>
          <a:blip r:embed="rId5"/>
          <a:stretch>
            <a:fillRect/>
          </a:stretch>
        </p:blipFill>
        <p:spPr>
          <a:xfrm>
            <a:off x="6930852" y="3999877"/>
            <a:ext cx="2343150" cy="809625"/>
          </a:xfrm>
          <a:prstGeom prst="rect">
            <a:avLst/>
          </a:prstGeom>
        </p:spPr>
      </p:pic>
      <p:pic>
        <p:nvPicPr>
          <p:cNvPr id="7" name="Picture 6"/>
          <p:cNvPicPr>
            <a:picLocks noChangeAspect="1"/>
          </p:cNvPicPr>
          <p:nvPr/>
        </p:nvPicPr>
        <p:blipFill>
          <a:blip r:embed="rId6"/>
          <a:stretch>
            <a:fillRect/>
          </a:stretch>
        </p:blipFill>
        <p:spPr>
          <a:xfrm>
            <a:off x="1200372" y="3251200"/>
            <a:ext cx="1333500" cy="504825"/>
          </a:xfrm>
          <a:prstGeom prst="rect">
            <a:avLst/>
          </a:prstGeom>
        </p:spPr>
      </p:pic>
    </p:spTree>
    <p:extLst>
      <p:ext uri="{BB962C8B-B14F-4D97-AF65-F5344CB8AC3E}">
        <p14:creationId xmlns:p14="http://schemas.microsoft.com/office/powerpoint/2010/main" val="3437229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0" y="722515"/>
            <a:ext cx="6845300" cy="5172004"/>
          </a:xfrm>
        </p:spPr>
      </p:pic>
    </p:spTree>
    <p:extLst>
      <p:ext uri="{BB962C8B-B14F-4D97-AF65-F5344CB8AC3E}">
        <p14:creationId xmlns:p14="http://schemas.microsoft.com/office/powerpoint/2010/main" val="2552140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Why?</a:t>
            </a:r>
            <a:endParaRPr lang="en-US" sz="4400" dirty="0"/>
          </a:p>
        </p:txBody>
      </p:sp>
      <p:sp>
        <p:nvSpPr>
          <p:cNvPr id="3" name="Content Placeholder 2"/>
          <p:cNvSpPr>
            <a:spLocks noGrp="1"/>
          </p:cNvSpPr>
          <p:nvPr>
            <p:ph idx="1"/>
          </p:nvPr>
        </p:nvSpPr>
        <p:spPr>
          <a:xfrm>
            <a:off x="677334" y="1461193"/>
            <a:ext cx="8716048" cy="4199775"/>
          </a:xfrm>
        </p:spPr>
        <p:txBody>
          <a:bodyPr>
            <a:normAutofit/>
          </a:bodyPr>
          <a:lstStyle/>
          <a:p>
            <a:r>
              <a:rPr lang="en-US" sz="2800" b="1" dirty="0" smtClean="0">
                <a:solidFill>
                  <a:srgbClr val="002060"/>
                </a:solidFill>
              </a:rPr>
              <a:t>School partnerships</a:t>
            </a:r>
          </a:p>
          <a:p>
            <a:r>
              <a:rPr lang="en-US" sz="2800" b="1" dirty="0" smtClean="0">
                <a:solidFill>
                  <a:srgbClr val="002060"/>
                </a:solidFill>
              </a:rPr>
              <a:t>Providing resources for the kids that need it most </a:t>
            </a:r>
          </a:p>
          <a:p>
            <a:r>
              <a:rPr lang="en-US" sz="2800" b="1" dirty="0" smtClean="0">
                <a:solidFill>
                  <a:srgbClr val="002060"/>
                </a:solidFill>
              </a:rPr>
              <a:t>Some students do not have the ability to come to the library or get a library card</a:t>
            </a:r>
          </a:p>
          <a:p>
            <a:r>
              <a:rPr lang="en-US" sz="2800" b="1" dirty="0" smtClean="0">
                <a:solidFill>
                  <a:srgbClr val="002060"/>
                </a:solidFill>
              </a:rPr>
              <a:t>Positive connections between the community and the public library!</a:t>
            </a:r>
          </a:p>
          <a:p>
            <a:endParaRPr lang="en-US" sz="2400" b="1"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a:p>
          <a:p>
            <a:pPr lvl="1"/>
            <a:endParaRPr lang="en-US" dirty="0"/>
          </a:p>
          <a:p>
            <a:endParaRPr lang="en-US" dirty="0"/>
          </a:p>
        </p:txBody>
      </p:sp>
      <p:pic>
        <p:nvPicPr>
          <p:cNvPr id="4" name="Picture 3"/>
          <p:cNvPicPr/>
          <p:nvPr/>
        </p:nvPicPr>
        <p:blipFill rotWithShape="1">
          <a:blip r:embed="rId3" cstate="print">
            <a:extLst>
              <a:ext uri="{28A0092B-C50C-407E-A947-70E740481C1C}">
                <a14:useLocalDpi xmlns:a14="http://schemas.microsoft.com/office/drawing/2010/main" val="0"/>
              </a:ext>
            </a:extLst>
          </a:blip>
          <a:srcRect l="11528" t="16196" r="11703" b="23875"/>
          <a:stretch/>
        </p:blipFill>
        <p:spPr bwMode="auto">
          <a:xfrm>
            <a:off x="677334" y="5191760"/>
            <a:ext cx="1659544" cy="16117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29043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42682"/>
          </a:xfrm>
        </p:spPr>
        <p:txBody>
          <a:bodyPr>
            <a:normAutofit fontScale="90000"/>
          </a:bodyPr>
          <a:lstStyle/>
          <a:p>
            <a:pPr algn="ctr"/>
            <a:r>
              <a:rPr lang="en-US" dirty="0" smtClean="0"/>
              <a:t>Who Gets a </a:t>
            </a:r>
            <a:r>
              <a:rPr lang="en-US" sz="4000" dirty="0" smtClean="0"/>
              <a:t>Port</a:t>
            </a:r>
            <a:r>
              <a:rPr lang="en-US" dirty="0" smtClean="0"/>
              <a:t> Card </a:t>
            </a:r>
            <a:br>
              <a:rPr lang="en-US" dirty="0" smtClean="0"/>
            </a:br>
            <a:r>
              <a:rPr lang="en-US" dirty="0" smtClean="0"/>
              <a:t>and How </a:t>
            </a:r>
            <a:r>
              <a:rPr lang="en-US" dirty="0"/>
              <a:t>D</a:t>
            </a:r>
            <a:r>
              <a:rPr lang="en-US" dirty="0" smtClean="0"/>
              <a:t>o </a:t>
            </a:r>
            <a:r>
              <a:rPr lang="en-US" dirty="0"/>
              <a:t>T</a:t>
            </a:r>
            <a:r>
              <a:rPr lang="en-US" dirty="0" smtClean="0"/>
              <a:t>hey </a:t>
            </a:r>
            <a:r>
              <a:rPr lang="en-US" dirty="0"/>
              <a:t>G</a:t>
            </a:r>
            <a:r>
              <a:rPr lang="en-US" dirty="0" smtClean="0"/>
              <a:t>et </a:t>
            </a:r>
            <a:r>
              <a:rPr lang="en-US" dirty="0"/>
              <a:t>I</a:t>
            </a:r>
            <a:r>
              <a:rPr lang="en-US" dirty="0" smtClean="0"/>
              <a:t>t?</a:t>
            </a:r>
            <a:endParaRPr lang="en-US" dirty="0"/>
          </a:p>
        </p:txBody>
      </p:sp>
      <p:sp>
        <p:nvSpPr>
          <p:cNvPr id="3" name="Content Placeholder 2"/>
          <p:cNvSpPr>
            <a:spLocks noGrp="1"/>
          </p:cNvSpPr>
          <p:nvPr>
            <p:ph idx="1"/>
          </p:nvPr>
        </p:nvSpPr>
        <p:spPr>
          <a:xfrm>
            <a:off x="749955" y="1418271"/>
            <a:ext cx="8451426" cy="3072622"/>
          </a:xfrm>
        </p:spPr>
        <p:txBody>
          <a:bodyPr anchor="ctr">
            <a:normAutofit/>
          </a:bodyPr>
          <a:lstStyle/>
          <a:p>
            <a:r>
              <a:rPr lang="en-US" sz="2400" dirty="0" smtClean="0">
                <a:solidFill>
                  <a:srgbClr val="002060"/>
                </a:solidFill>
              </a:rPr>
              <a:t>All 9,000+ students enrolled in ISD 709</a:t>
            </a:r>
          </a:p>
          <a:p>
            <a:r>
              <a:rPr lang="en-US" sz="2400" dirty="0">
                <a:solidFill>
                  <a:srgbClr val="002060"/>
                </a:solidFill>
              </a:rPr>
              <a:t>Students can have two cards—a Port Card and a regular library </a:t>
            </a:r>
            <a:r>
              <a:rPr lang="en-US" sz="2400" dirty="0" smtClean="0">
                <a:solidFill>
                  <a:srgbClr val="002060"/>
                </a:solidFill>
              </a:rPr>
              <a:t>card</a:t>
            </a:r>
          </a:p>
          <a:p>
            <a:r>
              <a:rPr lang="en-US" sz="2400" dirty="0" smtClean="0">
                <a:solidFill>
                  <a:srgbClr val="002060"/>
                </a:solidFill>
              </a:rPr>
              <a:t>For students, data is transferred from ISD 709 to DPL</a:t>
            </a:r>
          </a:p>
          <a:p>
            <a:r>
              <a:rPr lang="en-US" sz="2400" dirty="0" smtClean="0">
                <a:solidFill>
                  <a:srgbClr val="002060"/>
                </a:solidFill>
              </a:rPr>
              <a:t>Educators must request a card</a:t>
            </a:r>
          </a:p>
        </p:txBody>
      </p:sp>
      <p:pic>
        <p:nvPicPr>
          <p:cNvPr id="1026" name="Picture 2" descr="Image result for isd 7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0880" y="4313238"/>
            <a:ext cx="5489575" cy="2195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01618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Legal </a:t>
            </a:r>
            <a:r>
              <a:rPr lang="en-US" dirty="0" smtClean="0"/>
              <a:t>Aspects</a:t>
            </a:r>
            <a:endParaRPr lang="en-US" dirty="0"/>
          </a:p>
        </p:txBody>
      </p:sp>
      <p:sp>
        <p:nvSpPr>
          <p:cNvPr id="3" name="Content Placeholder 2"/>
          <p:cNvSpPr>
            <a:spLocks noGrp="1"/>
          </p:cNvSpPr>
          <p:nvPr>
            <p:ph idx="1"/>
          </p:nvPr>
        </p:nvSpPr>
        <p:spPr>
          <a:xfrm>
            <a:off x="677334" y="1520509"/>
            <a:ext cx="8596668" cy="3880773"/>
          </a:xfrm>
        </p:spPr>
        <p:txBody>
          <a:bodyPr/>
          <a:lstStyle/>
          <a:p>
            <a:r>
              <a:rPr lang="en-US" dirty="0" smtClean="0">
                <a:solidFill>
                  <a:srgbClr val="002060"/>
                </a:solidFill>
              </a:rPr>
              <a:t>Legal considerations for implementing virtual library cards</a:t>
            </a:r>
          </a:p>
          <a:p>
            <a:r>
              <a:rPr lang="en-US" dirty="0" smtClean="0">
                <a:solidFill>
                  <a:srgbClr val="002060"/>
                </a:solidFill>
              </a:rPr>
              <a:t>Memorandum of understanding</a:t>
            </a:r>
          </a:p>
          <a:p>
            <a:r>
              <a:rPr lang="en-US" dirty="0" smtClean="0">
                <a:solidFill>
                  <a:srgbClr val="002060"/>
                </a:solidFill>
              </a:rPr>
              <a:t>Data sharing agreement between the City of Duluth and ISD709</a:t>
            </a:r>
            <a:endParaRPr lang="en-US" dirty="0">
              <a:solidFill>
                <a:srgbClr val="002060"/>
              </a:solidFill>
            </a:endParaRPr>
          </a:p>
        </p:txBody>
      </p:sp>
      <p:pic>
        <p:nvPicPr>
          <p:cNvPr id="1026" name="Picture 2" descr="Capitol photo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334" y="3045333"/>
            <a:ext cx="2611767" cy="3266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1686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Technical Aspects</a:t>
            </a:r>
            <a:endParaRPr lang="en-US" dirty="0"/>
          </a:p>
        </p:txBody>
      </p:sp>
      <p:sp>
        <p:nvSpPr>
          <p:cNvPr id="3" name="Content Placeholder 2"/>
          <p:cNvSpPr txBox="1">
            <a:spLocks/>
          </p:cNvSpPr>
          <p:nvPr/>
        </p:nvSpPr>
        <p:spPr>
          <a:xfrm>
            <a:off x="677334" y="1724342"/>
            <a:ext cx="8596668" cy="3880773"/>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400" dirty="0" smtClean="0">
                <a:solidFill>
                  <a:srgbClr val="002060"/>
                </a:solidFill>
              </a:rPr>
              <a:t>Tools Jessica found helpful for making virtual student cards:</a:t>
            </a:r>
          </a:p>
          <a:p>
            <a:pPr lvl="1"/>
            <a:r>
              <a:rPr lang="en-US" sz="2000" dirty="0" smtClean="0">
                <a:solidFill>
                  <a:srgbClr val="002060"/>
                </a:solidFill>
              </a:rPr>
              <a:t>A good relationship with school district IT staff</a:t>
            </a:r>
          </a:p>
          <a:p>
            <a:pPr lvl="1"/>
            <a:r>
              <a:rPr lang="en-US" sz="2000" dirty="0" err="1" smtClean="0">
                <a:solidFill>
                  <a:srgbClr val="002060"/>
                </a:solidFill>
              </a:rPr>
              <a:t>Filezilla</a:t>
            </a:r>
            <a:endParaRPr lang="en-US" sz="2000" dirty="0" smtClean="0">
              <a:solidFill>
                <a:srgbClr val="002060"/>
              </a:solidFill>
            </a:endParaRPr>
          </a:p>
          <a:p>
            <a:pPr lvl="1"/>
            <a:r>
              <a:rPr lang="en-US" sz="2000" dirty="0" smtClean="0">
                <a:solidFill>
                  <a:srgbClr val="002060"/>
                </a:solidFill>
              </a:rPr>
              <a:t>Polaris ILS (other libraries use Sierra, Horizon, and others)</a:t>
            </a:r>
          </a:p>
          <a:p>
            <a:pPr lvl="1"/>
            <a:r>
              <a:rPr lang="en-US" sz="2000" dirty="0" smtClean="0">
                <a:solidFill>
                  <a:srgbClr val="002060"/>
                </a:solidFill>
              </a:rPr>
              <a:t>Your ILS customer support team</a:t>
            </a:r>
          </a:p>
          <a:p>
            <a:pPr lvl="1"/>
            <a:r>
              <a:rPr lang="en-US" sz="2000" dirty="0" smtClean="0">
                <a:solidFill>
                  <a:srgbClr val="002060"/>
                </a:solidFill>
              </a:rPr>
              <a:t>Microsoft Excel and some knowledge of VBA</a:t>
            </a:r>
          </a:p>
          <a:p>
            <a:pPr lvl="1"/>
            <a:r>
              <a:rPr lang="en-US" sz="2000" dirty="0" err="1" smtClean="0">
                <a:solidFill>
                  <a:srgbClr val="002060"/>
                </a:solidFill>
              </a:rPr>
              <a:t>AutoHotKey</a:t>
            </a:r>
            <a:endParaRPr lang="en-US" sz="2000" dirty="0" smtClean="0">
              <a:solidFill>
                <a:srgbClr val="002060"/>
              </a:solidFill>
            </a:endParaRPr>
          </a:p>
          <a:p>
            <a:endParaRPr lang="en-US" dirty="0">
              <a:solidFill>
                <a:srgbClr val="002060"/>
              </a:solidFill>
            </a:endParaRPr>
          </a:p>
        </p:txBody>
      </p:sp>
      <p:pic>
        <p:nvPicPr>
          <p:cNvPr id="4" name="Picture 3"/>
          <p:cNvPicPr>
            <a:picLocks noChangeAspect="1"/>
          </p:cNvPicPr>
          <p:nvPr/>
        </p:nvPicPr>
        <p:blipFill>
          <a:blip r:embed="rId3"/>
          <a:stretch>
            <a:fillRect/>
          </a:stretch>
        </p:blipFill>
        <p:spPr>
          <a:xfrm>
            <a:off x="7982337" y="4856579"/>
            <a:ext cx="1676086" cy="1680556"/>
          </a:xfrm>
          <a:prstGeom prst="rect">
            <a:avLst/>
          </a:prstGeom>
        </p:spPr>
      </p:pic>
      <p:pic>
        <p:nvPicPr>
          <p:cNvPr id="5" name="Picture 4"/>
          <p:cNvPicPr>
            <a:picLocks noChangeAspect="1"/>
          </p:cNvPicPr>
          <p:nvPr/>
        </p:nvPicPr>
        <p:blipFill>
          <a:blip r:embed="rId4"/>
          <a:stretch>
            <a:fillRect/>
          </a:stretch>
        </p:blipFill>
        <p:spPr>
          <a:xfrm>
            <a:off x="5064830" y="5295844"/>
            <a:ext cx="1764243" cy="1241291"/>
          </a:xfrm>
          <a:prstGeom prst="rect">
            <a:avLst/>
          </a:prstGeom>
        </p:spPr>
      </p:pic>
      <p:pic>
        <p:nvPicPr>
          <p:cNvPr id="6" name="Picture 5"/>
          <p:cNvPicPr>
            <a:picLocks noChangeAspect="1"/>
          </p:cNvPicPr>
          <p:nvPr/>
        </p:nvPicPr>
        <p:blipFill>
          <a:blip r:embed="rId5"/>
          <a:stretch>
            <a:fillRect/>
          </a:stretch>
        </p:blipFill>
        <p:spPr>
          <a:xfrm>
            <a:off x="677334" y="5268832"/>
            <a:ext cx="3618654" cy="1268303"/>
          </a:xfrm>
          <a:prstGeom prst="rect">
            <a:avLst/>
          </a:prstGeom>
        </p:spPr>
      </p:pic>
    </p:spTree>
    <p:extLst>
      <p:ext uri="{BB962C8B-B14F-4D97-AF65-F5344CB8AC3E}">
        <p14:creationId xmlns:p14="http://schemas.microsoft.com/office/powerpoint/2010/main" val="28807837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051775"/>
          </a:xfrm>
        </p:spPr>
        <p:txBody>
          <a:bodyPr>
            <a:noAutofit/>
          </a:bodyPr>
          <a:lstStyle/>
          <a:p>
            <a:pPr algn="ctr"/>
            <a:r>
              <a:rPr lang="en-US" dirty="0" smtClean="0"/>
              <a:t>Circulation and Port Cards: </a:t>
            </a:r>
            <a:br>
              <a:rPr lang="en-US" dirty="0" smtClean="0"/>
            </a:br>
            <a:r>
              <a:rPr lang="en-US" dirty="0" smtClean="0"/>
              <a:t>How can Students Use their Port Card?</a:t>
            </a:r>
            <a:endParaRPr lang="en-US" dirty="0"/>
          </a:p>
        </p:txBody>
      </p:sp>
      <p:sp>
        <p:nvSpPr>
          <p:cNvPr id="3" name="Content Placeholder 2"/>
          <p:cNvSpPr>
            <a:spLocks noGrp="1"/>
          </p:cNvSpPr>
          <p:nvPr>
            <p:ph idx="1"/>
          </p:nvPr>
        </p:nvSpPr>
        <p:spPr>
          <a:xfrm>
            <a:off x="677334" y="1955228"/>
            <a:ext cx="8596668" cy="4070894"/>
          </a:xfrm>
        </p:spPr>
        <p:txBody>
          <a:bodyPr>
            <a:normAutofit lnSpcReduction="10000"/>
          </a:bodyPr>
          <a:lstStyle/>
          <a:p>
            <a:r>
              <a:rPr lang="en-US" dirty="0" smtClean="0">
                <a:solidFill>
                  <a:srgbClr val="002060"/>
                </a:solidFill>
              </a:rPr>
              <a:t>Students need to know two things:</a:t>
            </a:r>
          </a:p>
          <a:p>
            <a:pPr lvl="1"/>
            <a:r>
              <a:rPr lang="en-US" dirty="0" smtClean="0">
                <a:solidFill>
                  <a:srgbClr val="002060"/>
                </a:solidFill>
              </a:rPr>
              <a:t>School ID number</a:t>
            </a:r>
          </a:p>
          <a:p>
            <a:pPr lvl="1"/>
            <a:r>
              <a:rPr lang="en-US" dirty="0" smtClean="0">
                <a:solidFill>
                  <a:srgbClr val="002060"/>
                </a:solidFill>
              </a:rPr>
              <a:t>Date of Birth</a:t>
            </a:r>
          </a:p>
          <a:p>
            <a:r>
              <a:rPr lang="en-US" dirty="0">
                <a:solidFill>
                  <a:srgbClr val="002060"/>
                </a:solidFill>
              </a:rPr>
              <a:t>B</a:t>
            </a:r>
            <a:r>
              <a:rPr lang="en-US" dirty="0" smtClean="0">
                <a:solidFill>
                  <a:srgbClr val="002060"/>
                </a:solidFill>
              </a:rPr>
              <a:t>arcode based on their unique student ID number</a:t>
            </a:r>
          </a:p>
          <a:p>
            <a:pPr lvl="1"/>
            <a:r>
              <a:rPr lang="en-US" dirty="0" smtClean="0">
                <a:solidFill>
                  <a:srgbClr val="002060"/>
                </a:solidFill>
              </a:rPr>
              <a:t>21256600XXXXXX, with XXXXXX being student’s ID number</a:t>
            </a:r>
          </a:p>
          <a:p>
            <a:pPr lvl="2"/>
            <a:r>
              <a:rPr lang="en-US" dirty="0" smtClean="0">
                <a:solidFill>
                  <a:srgbClr val="002060"/>
                </a:solidFill>
              </a:rPr>
              <a:t>21256 =Duluth’s unique prefix</a:t>
            </a:r>
          </a:p>
          <a:p>
            <a:pPr lvl="2"/>
            <a:r>
              <a:rPr lang="en-US" dirty="0" smtClean="0">
                <a:solidFill>
                  <a:srgbClr val="002060"/>
                </a:solidFill>
              </a:rPr>
              <a:t>600=Student virtual card indicator</a:t>
            </a:r>
          </a:p>
          <a:p>
            <a:pPr lvl="2"/>
            <a:r>
              <a:rPr lang="en-US" dirty="0" smtClean="0">
                <a:solidFill>
                  <a:srgbClr val="002060"/>
                </a:solidFill>
              </a:rPr>
              <a:t>XXXXXX=Student’s 5 or 6 digit ID number</a:t>
            </a:r>
          </a:p>
          <a:p>
            <a:r>
              <a:rPr lang="en-US" dirty="0" smtClean="0">
                <a:solidFill>
                  <a:srgbClr val="002060"/>
                </a:solidFill>
              </a:rPr>
              <a:t>Student data privacy</a:t>
            </a:r>
          </a:p>
          <a:p>
            <a:r>
              <a:rPr lang="en-US" dirty="0" smtClean="0">
                <a:solidFill>
                  <a:srgbClr val="002060"/>
                </a:solidFill>
              </a:rPr>
              <a:t>Digital access for Library Port cardholders is done at </a:t>
            </a:r>
            <a:r>
              <a:rPr lang="en-US" dirty="0" smtClean="0">
                <a:solidFill>
                  <a:srgbClr val="002060"/>
                </a:solidFill>
                <a:hlinkClick r:id="rId3"/>
              </a:rPr>
              <a:t>LibraryPort.org</a:t>
            </a:r>
            <a:r>
              <a:rPr lang="en-US" dirty="0" smtClean="0">
                <a:solidFill>
                  <a:srgbClr val="002060"/>
                </a:solidFill>
              </a:rPr>
              <a:t>. </a:t>
            </a:r>
          </a:p>
          <a:p>
            <a:pPr lvl="1"/>
            <a:r>
              <a:rPr lang="en-US" dirty="0" smtClean="0">
                <a:solidFill>
                  <a:srgbClr val="002060"/>
                </a:solidFill>
              </a:rPr>
              <a:t>No need to navigate through the DPL website!</a:t>
            </a:r>
          </a:p>
        </p:txBody>
      </p:sp>
    </p:spTree>
    <p:extLst>
      <p:ext uri="{BB962C8B-B14F-4D97-AF65-F5344CB8AC3E}">
        <p14:creationId xmlns:p14="http://schemas.microsoft.com/office/powerpoint/2010/main" val="30560312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Circulation and Port Cards: </a:t>
            </a:r>
            <a:br>
              <a:rPr lang="en-US" dirty="0" smtClean="0"/>
            </a:br>
            <a:r>
              <a:rPr lang="en-US" dirty="0" smtClean="0"/>
              <a:t>Check Out limits, Fines, and Fees</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1420" y="4130040"/>
            <a:ext cx="3092582" cy="2320073"/>
          </a:xfrm>
          <a:prstGeom prst="rect">
            <a:avLst/>
          </a:prstGeom>
        </p:spPr>
      </p:pic>
      <p:sp>
        <p:nvSpPr>
          <p:cNvPr id="3" name="Content Placeholder 2"/>
          <p:cNvSpPr>
            <a:spLocks noGrp="1"/>
          </p:cNvSpPr>
          <p:nvPr>
            <p:ph idx="1"/>
          </p:nvPr>
        </p:nvSpPr>
        <p:spPr>
          <a:xfrm>
            <a:off x="677334" y="1926567"/>
            <a:ext cx="8596668" cy="4523546"/>
          </a:xfrm>
        </p:spPr>
        <p:txBody>
          <a:bodyPr>
            <a:normAutofit/>
          </a:bodyPr>
          <a:lstStyle/>
          <a:p>
            <a:r>
              <a:rPr lang="en-US" dirty="0" smtClean="0">
                <a:solidFill>
                  <a:srgbClr val="002060"/>
                </a:solidFill>
              </a:rPr>
              <a:t>Up to five physical items checked out</a:t>
            </a:r>
          </a:p>
          <a:p>
            <a:pPr lvl="1"/>
            <a:r>
              <a:rPr lang="en-US" dirty="0" smtClean="0">
                <a:solidFill>
                  <a:srgbClr val="002060"/>
                </a:solidFill>
              </a:rPr>
              <a:t>This includes Interlibrary Loan materials</a:t>
            </a:r>
          </a:p>
          <a:p>
            <a:r>
              <a:rPr lang="en-US" dirty="0" smtClean="0">
                <a:solidFill>
                  <a:srgbClr val="002060"/>
                </a:solidFill>
              </a:rPr>
              <a:t>Items checked out on a Port Card are fine free</a:t>
            </a:r>
          </a:p>
          <a:p>
            <a:pPr lvl="1"/>
            <a:r>
              <a:rPr lang="en-US" dirty="0" smtClean="0">
                <a:solidFill>
                  <a:srgbClr val="002060"/>
                </a:solidFill>
              </a:rPr>
              <a:t>Overdue items do not block check-out, </a:t>
            </a:r>
            <a:r>
              <a:rPr lang="en-US" dirty="0">
                <a:solidFill>
                  <a:srgbClr val="002060"/>
                </a:solidFill>
              </a:rPr>
              <a:t>o</a:t>
            </a:r>
            <a:r>
              <a:rPr lang="en-US" dirty="0" smtClean="0">
                <a:solidFill>
                  <a:srgbClr val="002060"/>
                </a:solidFill>
              </a:rPr>
              <a:t>nly number of items on account prevents check-out</a:t>
            </a:r>
          </a:p>
          <a:p>
            <a:r>
              <a:rPr lang="en-US" dirty="0" smtClean="0">
                <a:solidFill>
                  <a:srgbClr val="002060"/>
                </a:solidFill>
              </a:rPr>
              <a:t>The fine free model changes the conversation with kids</a:t>
            </a:r>
          </a:p>
          <a:p>
            <a:pPr lvl="1">
              <a:spcAft>
                <a:spcPts val="1000"/>
              </a:spcAft>
            </a:pPr>
            <a:r>
              <a:rPr lang="en-US" dirty="0" smtClean="0">
                <a:solidFill>
                  <a:srgbClr val="002060"/>
                </a:solidFill>
              </a:rPr>
              <a:t>Not punitive but a privilege</a:t>
            </a:r>
          </a:p>
          <a:p>
            <a:pPr>
              <a:spcBef>
                <a:spcPts val="0"/>
              </a:spcBef>
            </a:pPr>
            <a:r>
              <a:rPr lang="en-US" dirty="0">
                <a:solidFill>
                  <a:srgbClr val="002060"/>
                </a:solidFill>
              </a:rPr>
              <a:t>Items lost or damaged will be </a:t>
            </a:r>
            <a:r>
              <a:rPr lang="en-US" dirty="0" smtClean="0">
                <a:solidFill>
                  <a:srgbClr val="002060"/>
                </a:solidFill>
              </a:rPr>
              <a:t>charged </a:t>
            </a:r>
            <a:r>
              <a:rPr lang="en-US" dirty="0">
                <a:solidFill>
                  <a:srgbClr val="002060"/>
                </a:solidFill>
              </a:rPr>
              <a:t>to </a:t>
            </a:r>
            <a:endParaRPr lang="en-US" dirty="0" smtClean="0">
              <a:solidFill>
                <a:srgbClr val="002060"/>
              </a:solidFill>
            </a:endParaRPr>
          </a:p>
          <a:p>
            <a:pPr marL="0" indent="0">
              <a:spcBef>
                <a:spcPts val="0"/>
              </a:spcBef>
              <a:buNone/>
            </a:pPr>
            <a:r>
              <a:rPr lang="en-US" dirty="0" smtClean="0">
                <a:solidFill>
                  <a:srgbClr val="002060"/>
                </a:solidFill>
              </a:rPr>
              <a:t>     student’s </a:t>
            </a:r>
            <a:r>
              <a:rPr lang="en-US" dirty="0">
                <a:solidFill>
                  <a:srgbClr val="002060"/>
                </a:solidFill>
              </a:rPr>
              <a:t>account</a:t>
            </a:r>
          </a:p>
          <a:p>
            <a:pPr lvl="1"/>
            <a:endParaRPr lang="en-US" dirty="0"/>
          </a:p>
        </p:txBody>
      </p:sp>
    </p:spTree>
    <p:extLst>
      <p:ext uri="{BB962C8B-B14F-4D97-AF65-F5344CB8AC3E}">
        <p14:creationId xmlns:p14="http://schemas.microsoft.com/office/powerpoint/2010/main" val="12177977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Advertising and Outreach</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400" y="3786792"/>
            <a:ext cx="3647902" cy="2735927"/>
          </a:xfrm>
          <a:prstGeom prst="rect">
            <a:avLst/>
          </a:prstGeom>
          <a:ln>
            <a:solidFill>
              <a:schemeClr val="tx1"/>
            </a:solidFill>
          </a:ln>
        </p:spPr>
      </p:pic>
      <p:pic>
        <p:nvPicPr>
          <p:cNvPr id="6" name="Picture 5"/>
          <p:cNvPicPr>
            <a:picLocks noChangeAspect="1"/>
          </p:cNvPicPr>
          <p:nvPr/>
        </p:nvPicPr>
        <p:blipFill>
          <a:blip r:embed="rId4"/>
          <a:stretch>
            <a:fillRect/>
          </a:stretch>
        </p:blipFill>
        <p:spPr>
          <a:xfrm>
            <a:off x="677334" y="1529080"/>
            <a:ext cx="2451905" cy="3911600"/>
          </a:xfrm>
          <a:prstGeom prst="rect">
            <a:avLst/>
          </a:prstGeom>
          <a:ln>
            <a:solidFill>
              <a:schemeClr val="tx1"/>
            </a:solidFill>
          </a:ln>
        </p:spPr>
      </p:pic>
      <p:pic>
        <p:nvPicPr>
          <p:cNvPr id="7" name="Picture 6"/>
          <p:cNvPicPr>
            <a:picLocks noChangeAspect="1"/>
          </p:cNvPicPr>
          <p:nvPr/>
        </p:nvPicPr>
        <p:blipFill>
          <a:blip r:embed="rId5"/>
          <a:stretch>
            <a:fillRect/>
          </a:stretch>
        </p:blipFill>
        <p:spPr>
          <a:xfrm>
            <a:off x="6883399" y="1529080"/>
            <a:ext cx="3379701" cy="1922090"/>
          </a:xfrm>
          <a:prstGeom prst="rect">
            <a:avLst/>
          </a:prstGeom>
          <a:ln>
            <a:solidFill>
              <a:schemeClr val="tx1"/>
            </a:solidFill>
          </a:ln>
        </p:spPr>
      </p:pic>
    </p:spTree>
    <p:extLst>
      <p:ext uri="{BB962C8B-B14F-4D97-AF65-F5344CB8AC3E}">
        <p14:creationId xmlns:p14="http://schemas.microsoft.com/office/powerpoint/2010/main" val="818456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851" y="226059"/>
            <a:ext cx="8596668" cy="1320800"/>
          </a:xfrm>
        </p:spPr>
        <p:txBody>
          <a:bodyPr/>
          <a:lstStyle/>
          <a:p>
            <a:pPr algn="ctr"/>
            <a:r>
              <a:rPr lang="en-US" dirty="0" smtClean="0"/>
              <a:t>Evaluation</a:t>
            </a:r>
            <a:endParaRPr lang="en-US" dirty="0"/>
          </a:p>
        </p:txBody>
      </p:sp>
      <p:sp>
        <p:nvSpPr>
          <p:cNvPr id="3" name="Content Placeholder 2"/>
          <p:cNvSpPr>
            <a:spLocks noGrp="1"/>
          </p:cNvSpPr>
          <p:nvPr>
            <p:ph idx="1"/>
          </p:nvPr>
        </p:nvSpPr>
        <p:spPr>
          <a:xfrm>
            <a:off x="288049" y="2712148"/>
            <a:ext cx="9736666" cy="4037516"/>
          </a:xfrm>
        </p:spPr>
        <p:txBody>
          <a:bodyPr>
            <a:normAutofit/>
          </a:bodyPr>
          <a:lstStyle/>
          <a:p>
            <a:pPr lvl="0"/>
            <a:r>
              <a:rPr lang="en-US" dirty="0" smtClean="0">
                <a:solidFill>
                  <a:srgbClr val="002060"/>
                </a:solidFill>
              </a:rPr>
              <a:t>At </a:t>
            </a:r>
            <a:r>
              <a:rPr lang="en-US" dirty="0">
                <a:solidFill>
                  <a:srgbClr val="002060"/>
                </a:solidFill>
              </a:rPr>
              <a:t>this </a:t>
            </a:r>
            <a:r>
              <a:rPr lang="en-US" dirty="0" smtClean="0">
                <a:solidFill>
                  <a:srgbClr val="002060"/>
                </a:solidFill>
              </a:rPr>
              <a:t>moment, </a:t>
            </a:r>
            <a:r>
              <a:rPr lang="en-US" dirty="0">
                <a:solidFill>
                  <a:srgbClr val="002060"/>
                </a:solidFill>
              </a:rPr>
              <a:t>we have 341 items checked out to 131 </a:t>
            </a:r>
            <a:r>
              <a:rPr lang="en-US" dirty="0" smtClean="0">
                <a:solidFill>
                  <a:srgbClr val="002060"/>
                </a:solidFill>
              </a:rPr>
              <a:t>students</a:t>
            </a:r>
            <a:endParaRPr lang="en-US" dirty="0">
              <a:solidFill>
                <a:srgbClr val="002060"/>
              </a:solidFill>
            </a:endParaRPr>
          </a:p>
          <a:p>
            <a:pPr lvl="1"/>
            <a:r>
              <a:rPr lang="en-US" dirty="0">
                <a:solidFill>
                  <a:srgbClr val="002060"/>
                </a:solidFill>
              </a:rPr>
              <a:t>Total number of overdue items: 188 to 83 </a:t>
            </a:r>
            <a:r>
              <a:rPr lang="en-US" dirty="0" smtClean="0">
                <a:solidFill>
                  <a:srgbClr val="002060"/>
                </a:solidFill>
              </a:rPr>
              <a:t>students</a:t>
            </a:r>
            <a:endParaRPr lang="en-US" dirty="0">
              <a:solidFill>
                <a:srgbClr val="002060"/>
              </a:solidFill>
            </a:endParaRPr>
          </a:p>
          <a:p>
            <a:pPr lvl="2"/>
            <a:r>
              <a:rPr lang="en-US" dirty="0">
                <a:solidFill>
                  <a:srgbClr val="002060"/>
                </a:solidFill>
              </a:rPr>
              <a:t>Total number of long overdue items </a:t>
            </a:r>
            <a:r>
              <a:rPr lang="en-US" dirty="0" smtClean="0">
                <a:solidFill>
                  <a:srgbClr val="002060"/>
                </a:solidFill>
              </a:rPr>
              <a:t>(overdue at least </a:t>
            </a:r>
            <a:r>
              <a:rPr lang="en-US" dirty="0">
                <a:solidFill>
                  <a:srgbClr val="002060"/>
                </a:solidFill>
              </a:rPr>
              <a:t>6 weeks): 81 to 38 </a:t>
            </a:r>
            <a:r>
              <a:rPr lang="en-US" dirty="0" smtClean="0">
                <a:solidFill>
                  <a:srgbClr val="002060"/>
                </a:solidFill>
              </a:rPr>
              <a:t>students</a:t>
            </a:r>
            <a:endParaRPr lang="en-US" dirty="0">
              <a:solidFill>
                <a:srgbClr val="002060"/>
              </a:solidFill>
            </a:endParaRPr>
          </a:p>
          <a:p>
            <a:r>
              <a:rPr lang="en-US" dirty="0">
                <a:solidFill>
                  <a:srgbClr val="002060"/>
                </a:solidFill>
              </a:rPr>
              <a:t>From the beginning of the program </a:t>
            </a:r>
            <a:r>
              <a:rPr lang="en-US" dirty="0" smtClean="0">
                <a:solidFill>
                  <a:srgbClr val="002060"/>
                </a:solidFill>
              </a:rPr>
              <a:t>thru June 1</a:t>
            </a:r>
            <a:r>
              <a:rPr lang="en-US" baseline="30000" dirty="0" smtClean="0">
                <a:solidFill>
                  <a:srgbClr val="002060"/>
                </a:solidFill>
              </a:rPr>
              <a:t>st</a:t>
            </a:r>
            <a:r>
              <a:rPr lang="en-US" dirty="0" smtClean="0">
                <a:solidFill>
                  <a:srgbClr val="002060"/>
                </a:solidFill>
              </a:rPr>
              <a:t>:</a:t>
            </a:r>
          </a:p>
          <a:p>
            <a:pPr lvl="1"/>
            <a:r>
              <a:rPr lang="en-US" dirty="0" smtClean="0">
                <a:solidFill>
                  <a:srgbClr val="002060"/>
                </a:solidFill>
              </a:rPr>
              <a:t>155 </a:t>
            </a:r>
            <a:r>
              <a:rPr lang="en-US" dirty="0">
                <a:solidFill>
                  <a:srgbClr val="002060"/>
                </a:solidFill>
              </a:rPr>
              <a:t>Port Card users have just the </a:t>
            </a:r>
          </a:p>
          <a:p>
            <a:pPr lvl="1"/>
            <a:endParaRPr lang="en-US" dirty="0" smtClean="0">
              <a:solidFill>
                <a:srgbClr val="002060"/>
              </a:solidFill>
            </a:endParaRPr>
          </a:p>
          <a:p>
            <a:pPr lvl="1"/>
            <a:r>
              <a:rPr lang="en-US" dirty="0" smtClean="0">
                <a:solidFill>
                  <a:srgbClr val="002060"/>
                </a:solidFill>
              </a:rPr>
              <a:t>143 </a:t>
            </a:r>
            <a:r>
              <a:rPr lang="en-US" dirty="0">
                <a:solidFill>
                  <a:srgbClr val="002060"/>
                </a:solidFill>
              </a:rPr>
              <a:t>Port Card users also have </a:t>
            </a:r>
          </a:p>
          <a:p>
            <a:pPr lvl="2"/>
            <a:endParaRPr lang="en-US" dirty="0" smtClean="0">
              <a:solidFill>
                <a:srgbClr val="002060"/>
              </a:solidFill>
            </a:endParaRPr>
          </a:p>
          <a:p>
            <a:pPr lvl="2"/>
            <a:r>
              <a:rPr lang="en-US" sz="1600" dirty="0" smtClean="0">
                <a:solidFill>
                  <a:srgbClr val="002060"/>
                </a:solidFill>
              </a:rPr>
              <a:t>But </a:t>
            </a:r>
            <a:r>
              <a:rPr lang="en-US" sz="1600" dirty="0">
                <a:solidFill>
                  <a:srgbClr val="002060"/>
                </a:solidFill>
              </a:rPr>
              <a:t>41 of these students have blocked </a:t>
            </a:r>
            <a:r>
              <a:rPr lang="en-US" sz="1600" dirty="0" smtClean="0">
                <a:solidFill>
                  <a:srgbClr val="002060"/>
                </a:solidFill>
              </a:rPr>
              <a:t>accounts </a:t>
            </a:r>
            <a:endParaRPr lang="en-US" sz="1600" dirty="0">
              <a:solidFill>
                <a:srgbClr val="002060"/>
              </a:solidFill>
            </a:endParaRPr>
          </a:p>
          <a:p>
            <a:pPr lvl="3"/>
            <a:endParaRPr lang="en-US" dirty="0" smtClean="0">
              <a:solidFill>
                <a:srgbClr val="002060"/>
              </a:solidFill>
            </a:endParaRPr>
          </a:p>
          <a:p>
            <a:pPr lvl="3">
              <a:spcBef>
                <a:spcPts val="600"/>
              </a:spcBef>
            </a:pPr>
            <a:r>
              <a:rPr lang="en-US" sz="1700" b="1" dirty="0" smtClean="0">
                <a:solidFill>
                  <a:srgbClr val="002060"/>
                </a:solidFill>
              </a:rPr>
              <a:t>4 </a:t>
            </a:r>
            <a:r>
              <a:rPr lang="en-US" sz="1700" b="1" dirty="0">
                <a:solidFill>
                  <a:srgbClr val="002060"/>
                </a:solidFill>
              </a:rPr>
              <a:t>students can’t use their Port Card or their regular card</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468563255"/>
              </p:ext>
            </p:extLst>
          </p:nvPr>
        </p:nvGraphicFramePr>
        <p:xfrm>
          <a:off x="1047889" y="1433014"/>
          <a:ext cx="8216988" cy="1206500"/>
        </p:xfrm>
        <a:graphic>
          <a:graphicData uri="http://schemas.openxmlformats.org/drawingml/2006/table">
            <a:tbl>
              <a:tblPr firstRow="1" bandRow="1">
                <a:tableStyleId>{5C22544A-7EE6-4342-B048-85BDC9FD1C3A}</a:tableStyleId>
              </a:tblPr>
              <a:tblGrid>
                <a:gridCol w="2738996">
                  <a:extLst>
                    <a:ext uri="{9D8B030D-6E8A-4147-A177-3AD203B41FA5}">
                      <a16:colId xmlns:a16="http://schemas.microsoft.com/office/drawing/2014/main" val="943788709"/>
                    </a:ext>
                  </a:extLst>
                </a:gridCol>
                <a:gridCol w="2738996">
                  <a:extLst>
                    <a:ext uri="{9D8B030D-6E8A-4147-A177-3AD203B41FA5}">
                      <a16:colId xmlns:a16="http://schemas.microsoft.com/office/drawing/2014/main" val="2728273889"/>
                    </a:ext>
                  </a:extLst>
                </a:gridCol>
                <a:gridCol w="2738996">
                  <a:extLst>
                    <a:ext uri="{9D8B030D-6E8A-4147-A177-3AD203B41FA5}">
                      <a16:colId xmlns:a16="http://schemas.microsoft.com/office/drawing/2014/main" val="1533541736"/>
                    </a:ext>
                  </a:extLst>
                </a:gridCol>
              </a:tblGrid>
              <a:tr h="603250">
                <a:tc>
                  <a:txBody>
                    <a:bodyPr/>
                    <a:lstStyle/>
                    <a:p>
                      <a:r>
                        <a:rPr lang="en-US" sz="1600" dirty="0" smtClean="0"/>
                        <a:t>2018</a:t>
                      </a:r>
                    </a:p>
                  </a:txBody>
                  <a:tcPr/>
                </a:tc>
                <a:tc>
                  <a:txBody>
                    <a:bodyPr/>
                    <a:lstStyle/>
                    <a:p>
                      <a:r>
                        <a:rPr lang="en-US" sz="1600" dirty="0" smtClean="0"/>
                        <a:t>2019</a:t>
                      </a:r>
                      <a:endParaRPr lang="en-US" sz="1600" dirty="0"/>
                    </a:p>
                  </a:txBody>
                  <a:tcPr/>
                </a:tc>
                <a:tc>
                  <a:txBody>
                    <a:bodyPr/>
                    <a:lstStyle/>
                    <a:p>
                      <a:r>
                        <a:rPr lang="en-US" sz="1600" dirty="0" smtClean="0"/>
                        <a:t>Total;</a:t>
                      </a:r>
                      <a:r>
                        <a:rPr lang="en-US" sz="1600" baseline="0" dirty="0" smtClean="0"/>
                        <a:t> </a:t>
                      </a:r>
                    </a:p>
                    <a:p>
                      <a:r>
                        <a:rPr lang="en-US" sz="1600" baseline="0" dirty="0" smtClean="0"/>
                        <a:t>09/2018 – 06/01/2019</a:t>
                      </a:r>
                      <a:endParaRPr lang="en-US" sz="1600" dirty="0"/>
                    </a:p>
                  </a:txBody>
                  <a:tcPr/>
                </a:tc>
                <a:extLst>
                  <a:ext uri="{0D108BD9-81ED-4DB2-BD59-A6C34878D82A}">
                    <a16:rowId xmlns:a16="http://schemas.microsoft.com/office/drawing/2014/main" val="297428369"/>
                  </a:ext>
                </a:extLst>
              </a:tr>
              <a:tr h="603250">
                <a:tc>
                  <a:txBody>
                    <a:bodyPr/>
                    <a:lstStyle/>
                    <a:p>
                      <a:r>
                        <a:rPr lang="en-US" sz="1600" dirty="0" smtClean="0"/>
                        <a:t>216 items checked out to 36 students</a:t>
                      </a:r>
                      <a:endParaRPr lang="en-US" sz="1600" dirty="0"/>
                    </a:p>
                  </a:txBody>
                  <a:tcPr/>
                </a:tc>
                <a:tc>
                  <a:txBody>
                    <a:bodyPr/>
                    <a:lstStyle/>
                    <a:p>
                      <a:r>
                        <a:rPr lang="en-US" sz="1600" baseline="0" dirty="0" smtClean="0"/>
                        <a:t>1,247 items checked out to 262 students</a:t>
                      </a:r>
                      <a:endParaRPr lang="en-US" sz="1600" dirty="0"/>
                    </a:p>
                  </a:txBody>
                  <a:tcPr/>
                </a:tc>
                <a:tc>
                  <a:txBody>
                    <a:bodyPr/>
                    <a:lstStyle/>
                    <a:p>
                      <a:r>
                        <a:rPr lang="en-US" sz="1600" baseline="0" dirty="0" smtClean="0"/>
                        <a:t>1,463 items checked out to 298 students</a:t>
                      </a:r>
                      <a:endParaRPr lang="en-US" sz="1600" dirty="0"/>
                    </a:p>
                  </a:txBody>
                  <a:tcPr/>
                </a:tc>
                <a:extLst>
                  <a:ext uri="{0D108BD9-81ED-4DB2-BD59-A6C34878D82A}">
                    <a16:rowId xmlns:a16="http://schemas.microsoft.com/office/drawing/2014/main" val="2653953855"/>
                  </a:ext>
                </a:extLst>
              </a:tr>
            </a:tbl>
          </a:graphicData>
        </a:graphic>
      </p:graphicFrame>
      <p:pic>
        <p:nvPicPr>
          <p:cNvPr id="6" name="Picture 5"/>
          <p:cNvPicPr>
            <a:picLocks noChangeAspect="1"/>
          </p:cNvPicPr>
          <p:nvPr/>
        </p:nvPicPr>
        <p:blipFill>
          <a:blip r:embed="rId3"/>
          <a:stretch>
            <a:fillRect/>
          </a:stretch>
        </p:blipFill>
        <p:spPr>
          <a:xfrm>
            <a:off x="4232358" y="4253386"/>
            <a:ext cx="839646" cy="477520"/>
          </a:xfrm>
          <a:prstGeom prst="rect">
            <a:avLst/>
          </a:prstGeom>
          <a:ln>
            <a:solidFill>
              <a:schemeClr val="tx1"/>
            </a:solidFill>
          </a:ln>
        </p:spPr>
      </p:pic>
      <p:pic>
        <p:nvPicPr>
          <p:cNvPr id="7" name="Picture 6"/>
          <p:cNvPicPr>
            <a:picLocks noChangeAspect="1"/>
          </p:cNvPicPr>
          <p:nvPr/>
        </p:nvPicPr>
        <p:blipFill>
          <a:blip r:embed="rId4"/>
          <a:stretch>
            <a:fillRect/>
          </a:stretch>
        </p:blipFill>
        <p:spPr>
          <a:xfrm>
            <a:off x="3923679" y="4803540"/>
            <a:ext cx="1457005" cy="737496"/>
          </a:xfrm>
          <a:prstGeom prst="rect">
            <a:avLst/>
          </a:prstGeom>
        </p:spPr>
      </p:pic>
      <p:pic>
        <p:nvPicPr>
          <p:cNvPr id="9" name="Picture 8"/>
          <p:cNvPicPr>
            <a:picLocks noChangeAspect="1"/>
          </p:cNvPicPr>
          <p:nvPr/>
        </p:nvPicPr>
        <p:blipFill>
          <a:blip r:embed="rId4"/>
          <a:stretch>
            <a:fillRect/>
          </a:stretch>
        </p:blipFill>
        <p:spPr>
          <a:xfrm>
            <a:off x="5969122" y="5471483"/>
            <a:ext cx="1401672" cy="709488"/>
          </a:xfrm>
          <a:prstGeom prst="rect">
            <a:avLst/>
          </a:prstGeom>
        </p:spPr>
      </p:pic>
      <p:sp>
        <p:nvSpPr>
          <p:cNvPr id="10" name="&quot;No&quot; Symbol 9"/>
          <p:cNvSpPr/>
          <p:nvPr/>
        </p:nvSpPr>
        <p:spPr>
          <a:xfrm>
            <a:off x="6249250" y="5433009"/>
            <a:ext cx="841416" cy="747962"/>
          </a:xfrm>
          <a:prstGeom prst="noSmoking">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p:sp>
        <p:nvSpPr>
          <p:cNvPr id="12" name="TextBox 11"/>
          <p:cNvSpPr txBox="1"/>
          <p:nvPr/>
        </p:nvSpPr>
        <p:spPr>
          <a:xfrm>
            <a:off x="2989404" y="857189"/>
            <a:ext cx="4333955" cy="646331"/>
          </a:xfrm>
          <a:prstGeom prst="rect">
            <a:avLst/>
          </a:prstGeom>
          <a:noFill/>
          <a:ln>
            <a:noFill/>
          </a:ln>
        </p:spPr>
        <p:txBody>
          <a:bodyPr wrap="square" rtlCol="0">
            <a:spAutoFit/>
          </a:bodyPr>
          <a:lstStyle/>
          <a:p>
            <a:r>
              <a:rPr lang="en-US" dirty="0" smtClean="0">
                <a:solidFill>
                  <a:srgbClr val="002060"/>
                </a:solidFill>
              </a:rPr>
              <a:t>9,633 </a:t>
            </a:r>
            <a:r>
              <a:rPr lang="en-US" dirty="0">
                <a:solidFill>
                  <a:srgbClr val="002060"/>
                </a:solidFill>
              </a:rPr>
              <a:t>Port Cards currently in our system</a:t>
            </a:r>
          </a:p>
          <a:p>
            <a:endParaRPr lang="en-US" dirty="0"/>
          </a:p>
        </p:txBody>
      </p:sp>
      <p:sp>
        <p:nvSpPr>
          <p:cNvPr id="13" name="Rectangle 12"/>
          <p:cNvSpPr/>
          <p:nvPr/>
        </p:nvSpPr>
        <p:spPr>
          <a:xfrm>
            <a:off x="3036839" y="881205"/>
            <a:ext cx="4239087" cy="373497"/>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34611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Port Card Successes</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5614" t="27821" r="14431" b="34926"/>
          <a:stretch/>
        </p:blipFill>
        <p:spPr>
          <a:xfrm>
            <a:off x="6429202" y="2452192"/>
            <a:ext cx="2844800" cy="2006600"/>
          </a:xfrm>
          <a:prstGeom prst="rect">
            <a:avLst/>
          </a:prstGeom>
        </p:spPr>
      </p:pic>
      <p:pic>
        <p:nvPicPr>
          <p:cNvPr id="2050" name="Picture 2" descr="https://www.duluthnewstribune.com/sites/default/files/styles/16x9_620/public/1jTowPGEmz7PRhwLZxVhEpuGY6kPcC5z1.jpg?itok=EMXSWc_O"/>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77334" y="1930400"/>
            <a:ext cx="5418666" cy="3050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14713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Port Card Challenges</a:t>
            </a:r>
          </a:p>
        </p:txBody>
      </p:sp>
      <p:sp>
        <p:nvSpPr>
          <p:cNvPr id="3" name="Content Placeholder 2"/>
          <p:cNvSpPr>
            <a:spLocks noGrp="1"/>
          </p:cNvSpPr>
          <p:nvPr>
            <p:ph idx="1"/>
          </p:nvPr>
        </p:nvSpPr>
        <p:spPr>
          <a:xfrm>
            <a:off x="677334" y="1462089"/>
            <a:ext cx="8596668" cy="3880773"/>
          </a:xfrm>
        </p:spPr>
        <p:txBody>
          <a:bodyPr/>
          <a:lstStyle/>
          <a:p>
            <a:r>
              <a:rPr lang="en-US" dirty="0" smtClean="0">
                <a:solidFill>
                  <a:srgbClr val="002060"/>
                </a:solidFill>
              </a:rPr>
              <a:t>ISD 709 liaison</a:t>
            </a:r>
          </a:p>
          <a:p>
            <a:r>
              <a:rPr lang="en-US" dirty="0" smtClean="0">
                <a:solidFill>
                  <a:srgbClr val="002060"/>
                </a:solidFill>
              </a:rPr>
              <a:t>Promoting Port Cards to teachers and families</a:t>
            </a:r>
          </a:p>
          <a:p>
            <a:r>
              <a:rPr lang="en-US" dirty="0" smtClean="0">
                <a:solidFill>
                  <a:srgbClr val="002060"/>
                </a:solidFill>
              </a:rPr>
              <a:t>Database adjustment at DPL</a:t>
            </a:r>
          </a:p>
          <a:p>
            <a:r>
              <a:rPr lang="en-US" dirty="0" smtClean="0">
                <a:solidFill>
                  <a:srgbClr val="002060"/>
                </a:solidFill>
              </a:rPr>
              <a:t>ISD 709 Port Card opt-out process</a:t>
            </a:r>
          </a:p>
          <a:p>
            <a:r>
              <a:rPr lang="en-US" dirty="0" smtClean="0">
                <a:solidFill>
                  <a:srgbClr val="002060"/>
                </a:solidFill>
              </a:rPr>
              <a:t>Preschool parents and student ID numbers</a:t>
            </a:r>
            <a:endParaRPr lang="en-US" dirty="0">
              <a:solidFill>
                <a:srgbClr val="002060"/>
              </a:solidFill>
            </a:endParaRPr>
          </a:p>
        </p:txBody>
      </p:sp>
      <p:grpSp>
        <p:nvGrpSpPr>
          <p:cNvPr id="7" name="Group 6"/>
          <p:cNvGrpSpPr/>
          <p:nvPr/>
        </p:nvGrpSpPr>
        <p:grpSpPr>
          <a:xfrm>
            <a:off x="3838840" y="3478675"/>
            <a:ext cx="4514320" cy="3064345"/>
            <a:chOff x="6081092" y="3478675"/>
            <a:chExt cx="4514320" cy="3064345"/>
          </a:xfrm>
        </p:grpSpPr>
        <p:pic>
          <p:nvPicPr>
            <p:cNvPr id="5" name="Picture 2" descr="https://www.duluthnewstribune.com/sites/default/files/styles/16x9_620/public/field/image/05dec18_1337%20%282%29.jpg?itok=XV4OVup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1092" y="3478675"/>
              <a:ext cx="4514320" cy="25411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217352" y="6019800"/>
              <a:ext cx="4241800" cy="523220"/>
            </a:xfrm>
            <a:prstGeom prst="rect">
              <a:avLst/>
            </a:prstGeom>
            <a:solidFill>
              <a:schemeClr val="bg1"/>
            </a:solidFill>
          </p:spPr>
          <p:txBody>
            <a:bodyPr wrap="square" rtlCol="0">
              <a:spAutoFit/>
            </a:bodyPr>
            <a:lstStyle/>
            <a:p>
              <a:pPr algn="ctr"/>
              <a:r>
                <a:rPr lang="en-US" sz="1400" dirty="0" smtClean="0"/>
                <a:t>A challenging time for DPL: </a:t>
              </a:r>
            </a:p>
            <a:p>
              <a:pPr algn="ctr"/>
              <a:r>
                <a:rPr lang="en-US" sz="1400" dirty="0" smtClean="0"/>
                <a:t>Superior Street reconstruction, summer 2018.</a:t>
              </a:r>
              <a:endParaRPr lang="en-US" sz="1400" dirty="0"/>
            </a:p>
          </p:txBody>
        </p:sp>
      </p:grpSp>
    </p:spTree>
    <p:extLst>
      <p:ext uri="{BB962C8B-B14F-4D97-AF65-F5344CB8AC3E}">
        <p14:creationId xmlns:p14="http://schemas.microsoft.com/office/powerpoint/2010/main" val="41810130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Future Plans and Possibilities</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2060"/>
                </a:solidFill>
              </a:rPr>
              <a:t>Students can “read down” their fees for lost or damaged items</a:t>
            </a:r>
          </a:p>
          <a:p>
            <a:r>
              <a:rPr lang="en-US" sz="3200" dirty="0" smtClean="0">
                <a:solidFill>
                  <a:srgbClr val="002060"/>
                </a:solidFill>
              </a:rPr>
              <a:t>Book deliveries between the schools and the Main Library</a:t>
            </a:r>
          </a:p>
          <a:p>
            <a:r>
              <a:rPr lang="en-US" sz="3200" dirty="0" smtClean="0">
                <a:solidFill>
                  <a:srgbClr val="002060"/>
                </a:solidFill>
              </a:rPr>
              <a:t>Expanding Port </a:t>
            </a:r>
            <a:r>
              <a:rPr lang="en-US" sz="3200" dirty="0">
                <a:solidFill>
                  <a:srgbClr val="002060"/>
                </a:solidFill>
              </a:rPr>
              <a:t>C</a:t>
            </a:r>
            <a:r>
              <a:rPr lang="en-US" sz="3200" dirty="0" smtClean="0">
                <a:solidFill>
                  <a:srgbClr val="002060"/>
                </a:solidFill>
              </a:rPr>
              <a:t>ards to charter and private schools</a:t>
            </a:r>
          </a:p>
        </p:txBody>
      </p:sp>
    </p:spTree>
    <p:extLst>
      <p:ext uri="{BB962C8B-B14F-4D97-AF65-F5344CB8AC3E}">
        <p14:creationId xmlns:p14="http://schemas.microsoft.com/office/powerpoint/2010/main" val="20318899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For </a:t>
            </a:r>
            <a:r>
              <a:rPr lang="en-US" dirty="0" smtClean="0"/>
              <a:t>More </a:t>
            </a:r>
            <a:r>
              <a:rPr lang="en-US" dirty="0"/>
              <a:t>I</a:t>
            </a:r>
            <a:r>
              <a:rPr lang="en-US" dirty="0" smtClean="0"/>
              <a:t>nformation</a:t>
            </a:r>
            <a:r>
              <a:rPr lang="en-US" dirty="0"/>
              <a:t>…</a:t>
            </a:r>
          </a:p>
        </p:txBody>
      </p:sp>
      <p:sp>
        <p:nvSpPr>
          <p:cNvPr id="3" name="Content Placeholder 2"/>
          <p:cNvSpPr>
            <a:spLocks noGrp="1"/>
          </p:cNvSpPr>
          <p:nvPr>
            <p:ph idx="1"/>
          </p:nvPr>
        </p:nvSpPr>
        <p:spPr>
          <a:xfrm>
            <a:off x="677334" y="1657669"/>
            <a:ext cx="8596668" cy="3880773"/>
          </a:xfrm>
        </p:spPr>
        <p:txBody>
          <a:bodyPr>
            <a:normAutofit/>
          </a:bodyPr>
          <a:lstStyle/>
          <a:p>
            <a:pPr lvl="0"/>
            <a:r>
              <a:rPr lang="en-US" sz="2000" b="1" dirty="0">
                <a:solidFill>
                  <a:srgbClr val="F26649"/>
                </a:solidFill>
              </a:rPr>
              <a:t>Sue Schumacher</a:t>
            </a:r>
            <a:r>
              <a:rPr lang="en-US" sz="2000" b="1" dirty="0"/>
              <a:t>, </a:t>
            </a:r>
            <a:r>
              <a:rPr lang="en-US" sz="2000" dirty="0">
                <a:solidFill>
                  <a:srgbClr val="908783"/>
                </a:solidFill>
              </a:rPr>
              <a:t>Youth Services and Branch </a:t>
            </a:r>
            <a:r>
              <a:rPr lang="en-US" sz="2000" dirty="0" smtClean="0">
                <a:solidFill>
                  <a:srgbClr val="908783"/>
                </a:solidFill>
              </a:rPr>
              <a:t>Supervisor</a:t>
            </a:r>
          </a:p>
          <a:p>
            <a:pPr lvl="1"/>
            <a:r>
              <a:rPr lang="en-US" sz="2000" u="sng" dirty="0" smtClean="0">
                <a:hlinkClick r:id="rId2"/>
              </a:rPr>
              <a:t>sschumacher@duluthmn.gov</a:t>
            </a:r>
            <a:r>
              <a:rPr lang="en-US" sz="2000" dirty="0" smtClean="0"/>
              <a:t> </a:t>
            </a:r>
            <a:endParaRPr lang="en-US" sz="2000" dirty="0"/>
          </a:p>
          <a:p>
            <a:pPr lvl="0"/>
            <a:r>
              <a:rPr lang="en-US" sz="2000" b="1" dirty="0">
                <a:solidFill>
                  <a:srgbClr val="F26649"/>
                </a:solidFill>
              </a:rPr>
              <a:t>Byron Johnson</a:t>
            </a:r>
            <a:r>
              <a:rPr lang="en-US" sz="2000" b="1" dirty="0"/>
              <a:t>, </a:t>
            </a:r>
            <a:r>
              <a:rPr lang="en-US" sz="2000" dirty="0">
                <a:solidFill>
                  <a:srgbClr val="908783"/>
                </a:solidFill>
              </a:rPr>
              <a:t>Head of Circulation </a:t>
            </a:r>
          </a:p>
          <a:p>
            <a:pPr lvl="1"/>
            <a:r>
              <a:rPr lang="en-US" sz="2000" u="sng" dirty="0" smtClean="0">
                <a:hlinkClick r:id="rId3"/>
              </a:rPr>
              <a:t>bfjohnson@duluthmn.gov</a:t>
            </a:r>
            <a:r>
              <a:rPr lang="en-US" sz="2000" dirty="0" smtClean="0"/>
              <a:t> </a:t>
            </a:r>
            <a:endParaRPr lang="en-US" sz="2000" dirty="0"/>
          </a:p>
          <a:p>
            <a:pPr lvl="0"/>
            <a:r>
              <a:rPr lang="en-US" sz="2000" b="1" dirty="0">
                <a:solidFill>
                  <a:srgbClr val="F26649"/>
                </a:solidFill>
              </a:rPr>
              <a:t>Heidi Harrison</a:t>
            </a:r>
            <a:r>
              <a:rPr lang="en-US" sz="2000" b="1" dirty="0"/>
              <a:t>, </a:t>
            </a:r>
            <a:r>
              <a:rPr lang="en-US" sz="2000" dirty="0">
                <a:solidFill>
                  <a:srgbClr val="908783"/>
                </a:solidFill>
              </a:rPr>
              <a:t>Senior Library Technician for Youth </a:t>
            </a:r>
            <a:r>
              <a:rPr lang="en-US" sz="2000" dirty="0" smtClean="0">
                <a:solidFill>
                  <a:srgbClr val="908783"/>
                </a:solidFill>
              </a:rPr>
              <a:t>Services</a:t>
            </a:r>
          </a:p>
          <a:p>
            <a:pPr lvl="1"/>
            <a:r>
              <a:rPr lang="en-US" sz="2000" u="sng" dirty="0" smtClean="0">
                <a:hlinkClick r:id="rId4"/>
              </a:rPr>
              <a:t>hharrison@duluthmn.gov</a:t>
            </a:r>
            <a:r>
              <a:rPr lang="en-US" sz="2000" dirty="0" smtClean="0"/>
              <a:t> </a:t>
            </a:r>
            <a:endParaRPr lang="en-US" sz="2000" dirty="0"/>
          </a:p>
          <a:p>
            <a:pPr lvl="0"/>
            <a:r>
              <a:rPr lang="en-US" sz="2000" b="1" dirty="0">
                <a:solidFill>
                  <a:srgbClr val="F26649"/>
                </a:solidFill>
              </a:rPr>
              <a:t>Jessica Bellini</a:t>
            </a:r>
            <a:r>
              <a:rPr lang="en-US" sz="2000" b="1" dirty="0"/>
              <a:t>, </a:t>
            </a:r>
            <a:r>
              <a:rPr lang="en-US" sz="2000" dirty="0">
                <a:solidFill>
                  <a:srgbClr val="908783"/>
                </a:solidFill>
              </a:rPr>
              <a:t>Technical Services Librarian </a:t>
            </a:r>
          </a:p>
          <a:p>
            <a:pPr lvl="1"/>
            <a:r>
              <a:rPr lang="en-US" sz="2000" u="sng" dirty="0" smtClean="0">
                <a:hlinkClick r:id="rId5"/>
              </a:rPr>
              <a:t>jbellini@duluthmn.gov</a:t>
            </a:r>
            <a:r>
              <a:rPr lang="en-US" sz="2000" dirty="0" smtClean="0"/>
              <a:t> </a:t>
            </a:r>
            <a:endParaRPr lang="en-US" sz="2000" dirty="0"/>
          </a:p>
          <a:p>
            <a:pPr lvl="0"/>
            <a:r>
              <a:rPr lang="en-US" sz="2000" b="1" u="sng" dirty="0" smtClean="0">
                <a:hlinkClick r:id="rId6"/>
              </a:rPr>
              <a:t>www.libraryport.org</a:t>
            </a:r>
            <a:endParaRPr lang="en-US" sz="2000" dirty="0"/>
          </a:p>
        </p:txBody>
      </p:sp>
    </p:spTree>
    <p:extLst>
      <p:ext uri="{BB962C8B-B14F-4D97-AF65-F5344CB8AC3E}">
        <p14:creationId xmlns:p14="http://schemas.microsoft.com/office/powerpoint/2010/main" val="419377421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DPL PPT Template">
      <a:dk1>
        <a:sysClr val="windowText" lastClr="000000"/>
      </a:dk1>
      <a:lt1>
        <a:sysClr val="window" lastClr="FFFFFF"/>
      </a:lt1>
      <a:dk2>
        <a:srgbClr val="66615D"/>
      </a:dk2>
      <a:lt2>
        <a:srgbClr val="EFEBE9"/>
      </a:lt2>
      <a:accent1>
        <a:srgbClr val="57B9E9"/>
      </a:accent1>
      <a:accent2>
        <a:srgbClr val="F26649"/>
      </a:accent2>
      <a:accent3>
        <a:srgbClr val="908783"/>
      </a:accent3>
      <a:accent4>
        <a:srgbClr val="FFE856"/>
      </a:accent4>
      <a:accent5>
        <a:srgbClr val="6FC5A1"/>
      </a:accent5>
      <a:accent6>
        <a:srgbClr val="FFFCDB"/>
      </a:accent6>
      <a:hlink>
        <a:srgbClr val="1EA1E2"/>
      </a:hlink>
      <a:folHlink>
        <a:srgbClr val="F1593B"/>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TM02900688[[fn=Facet]]</Template>
  <TotalTime>3656</TotalTime>
  <Words>2910</Words>
  <Application>Microsoft Office PowerPoint</Application>
  <PresentationFormat>Widescreen</PresentationFormat>
  <Paragraphs>339</Paragraphs>
  <Slides>16</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Calibri</vt:lpstr>
      <vt:lpstr>Trebuchet MS</vt:lpstr>
      <vt:lpstr>Wingdings 3</vt:lpstr>
      <vt:lpstr>Arial</vt:lpstr>
      <vt:lpstr>Facet</vt:lpstr>
      <vt:lpstr>PowerPoint Presentation</vt:lpstr>
      <vt:lpstr>Where Did This Idea Come From?</vt:lpstr>
      <vt:lpstr>What is a Port Card?</vt:lpstr>
      <vt:lpstr>PowerPoint Presentation</vt:lpstr>
      <vt:lpstr>Why?</vt:lpstr>
      <vt:lpstr>Who Gets a Port Card  and How Do They Get It?</vt:lpstr>
      <vt:lpstr>Legal Aspects</vt:lpstr>
      <vt:lpstr>Technical Aspects</vt:lpstr>
      <vt:lpstr>Circulation and Port Cards:  How can Students Use their Port Card?</vt:lpstr>
      <vt:lpstr>Circulation and Port Cards:  Check Out limits, Fines, and Fees</vt:lpstr>
      <vt:lpstr>Advertising and Outreach</vt:lpstr>
      <vt:lpstr>Evaluation</vt:lpstr>
      <vt:lpstr>Port Card Successes</vt:lpstr>
      <vt:lpstr>Port Card Challenges</vt:lpstr>
      <vt:lpstr>Future Plans and Possibilities</vt:lpstr>
      <vt:lpstr>For More Information…</vt:lpstr>
    </vt:vector>
  </TitlesOfParts>
  <Company>City of Duluth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Jocelyn E. Baker</dc:creator>
  <cp:lastModifiedBy>Shana L Aue</cp:lastModifiedBy>
  <cp:revision>170</cp:revision>
  <cp:lastPrinted>2018-07-16T22:32:23Z</cp:lastPrinted>
  <dcterms:created xsi:type="dcterms:W3CDTF">2017-03-07T21:53:56Z</dcterms:created>
  <dcterms:modified xsi:type="dcterms:W3CDTF">2019-06-14T13:47:27Z</dcterms:modified>
</cp:coreProperties>
</file>