
<file path=[Content_Types].xml><?xml version="1.0" encoding="utf-8"?>
<Types xmlns="http://schemas.openxmlformats.org/package/2006/content-types">
  <Default Extension="png" ContentType="image/png"/>
  <Default Extension="tmp" ContentType="image/png"/>
  <Default Extension="emf" ContentType="image/x-emf"/>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0" r:id="rId1"/>
  </p:sldMasterIdLst>
  <p:notesMasterIdLst>
    <p:notesMasterId r:id="rId54"/>
  </p:notesMasterIdLst>
  <p:sldIdLst>
    <p:sldId id="256" r:id="rId2"/>
    <p:sldId id="259" r:id="rId3"/>
    <p:sldId id="263" r:id="rId4"/>
    <p:sldId id="358" r:id="rId5"/>
    <p:sldId id="266" r:id="rId6"/>
    <p:sldId id="359" r:id="rId7"/>
    <p:sldId id="282" r:id="rId8"/>
    <p:sldId id="260" r:id="rId9"/>
    <p:sldId id="265" r:id="rId10"/>
    <p:sldId id="283" r:id="rId11"/>
    <p:sldId id="284" r:id="rId12"/>
    <p:sldId id="334" r:id="rId13"/>
    <p:sldId id="336" r:id="rId14"/>
    <p:sldId id="262" r:id="rId15"/>
    <p:sldId id="297" r:id="rId16"/>
    <p:sldId id="301" r:id="rId17"/>
    <p:sldId id="299" r:id="rId18"/>
    <p:sldId id="337" r:id="rId19"/>
    <p:sldId id="338" r:id="rId20"/>
    <p:sldId id="340" r:id="rId21"/>
    <p:sldId id="343" r:id="rId22"/>
    <p:sldId id="357" r:id="rId23"/>
    <p:sldId id="356" r:id="rId24"/>
    <p:sldId id="306" r:id="rId25"/>
    <p:sldId id="307" r:id="rId26"/>
    <p:sldId id="351" r:id="rId27"/>
    <p:sldId id="352" r:id="rId28"/>
    <p:sldId id="354" r:id="rId29"/>
    <p:sldId id="347" r:id="rId30"/>
    <p:sldId id="348" r:id="rId31"/>
    <p:sldId id="350" r:id="rId32"/>
    <p:sldId id="309" r:id="rId33"/>
    <p:sldId id="313" r:id="rId34"/>
    <p:sldId id="314" r:id="rId35"/>
    <p:sldId id="344" r:id="rId36"/>
    <p:sldId id="316" r:id="rId37"/>
    <p:sldId id="317" r:id="rId38"/>
    <p:sldId id="318" r:id="rId39"/>
    <p:sldId id="319" r:id="rId40"/>
    <p:sldId id="323" r:id="rId41"/>
    <p:sldId id="324" r:id="rId42"/>
    <p:sldId id="325" r:id="rId43"/>
    <p:sldId id="326" r:id="rId44"/>
    <p:sldId id="327" r:id="rId45"/>
    <p:sldId id="328" r:id="rId46"/>
    <p:sldId id="329" r:id="rId47"/>
    <p:sldId id="330" r:id="rId48"/>
    <p:sldId id="331" r:id="rId49"/>
    <p:sldId id="332" r:id="rId50"/>
    <p:sldId id="333" r:id="rId51"/>
    <p:sldId id="305" r:id="rId52"/>
    <p:sldId id="258" r:id="rId5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370" autoAdjust="0"/>
    <p:restoredTop sz="85040" autoAdjust="0"/>
  </p:normalViewPr>
  <p:slideViewPr>
    <p:cSldViewPr snapToGrid="0">
      <p:cViewPr varScale="1">
        <p:scale>
          <a:sx n="111" d="100"/>
          <a:sy n="111" d="100"/>
        </p:scale>
        <p:origin x="1020"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D2DB381-DF52-4EE2-8749-E98C84DB9F98}" type="datetimeFigureOut">
              <a:rPr lang="en-US" smtClean="0"/>
              <a:t>6/13/2018</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477C891-63F4-4F04-807F-F088628C5A7F}" type="slidenum">
              <a:rPr lang="en-US" smtClean="0"/>
              <a:t>‹#›</a:t>
            </a:fld>
            <a:endParaRPr lang="en-US"/>
          </a:p>
        </p:txBody>
      </p:sp>
    </p:spTree>
    <p:extLst>
      <p:ext uri="{BB962C8B-B14F-4D97-AF65-F5344CB8AC3E}">
        <p14:creationId xmlns:p14="http://schemas.microsoft.com/office/powerpoint/2010/main" val="23913023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8091" y="3085765"/>
            <a:ext cx="8240108"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2" y="990600"/>
            <a:ext cx="7989752" cy="1504844"/>
          </a:xfrm>
          <a:effectLst/>
        </p:spPr>
        <p:txBody>
          <a:bodyPr anchor="b">
            <a:normAutofit/>
          </a:bodyPr>
          <a:lstStyle>
            <a:lvl1pPr>
              <a:defRPr sz="36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581192" y="2495444"/>
            <a:ext cx="7989752"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smtClean="0"/>
              <a:pPr/>
              <a:t>6/13/2018</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9392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8092" y="599725"/>
            <a:ext cx="8238707"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581192" y="2228003"/>
            <a:ext cx="7989752" cy="363079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6/13/2018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279700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52646" y="5141973"/>
            <a:ext cx="8238707"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36573"/>
            <a:ext cx="7989751" cy="1504844"/>
          </a:xfrm>
        </p:spPr>
        <p:txBody>
          <a:bodyPr anchor="b">
            <a:normAutofit/>
          </a:bodyPr>
          <a:lstStyle>
            <a:lvl1pPr algn="l">
              <a:defRPr sz="3600" b="0" cap="all">
                <a:solidFill>
                  <a:schemeClr val="accent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581193" y="4541417"/>
            <a:ext cx="7989751"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smtClean="0"/>
              <a:pPr/>
              <a:t>6/13/2018</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2206616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8092" y="599725"/>
            <a:ext cx="8238707"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581192" y="2228002"/>
            <a:ext cx="3899527" cy="363304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63282" y="2228003"/>
            <a:ext cx="3907662" cy="363304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6/13/2018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3680319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a:spLocks noChangeAspect="1"/>
          </p:cNvSpPr>
          <p:nvPr/>
        </p:nvSpPr>
        <p:spPr>
          <a:xfrm>
            <a:off x="448092" y="599725"/>
            <a:ext cx="8238707"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887219" y="2228003"/>
            <a:ext cx="3593500" cy="576262"/>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81192" y="2926051"/>
            <a:ext cx="3899527" cy="2934999"/>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969308" y="2228003"/>
            <a:ext cx="3601635" cy="576262"/>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63282" y="2926051"/>
            <a:ext cx="3907662" cy="2934999"/>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6/13/2018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755100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Rectangle 5"/>
          <p:cNvSpPr>
            <a:spLocks noChangeAspect="1"/>
          </p:cNvSpPr>
          <p:nvPr/>
        </p:nvSpPr>
        <p:spPr>
          <a:xfrm>
            <a:off x="448092" y="599725"/>
            <a:ext cx="8238707"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6/13/2018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83893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6/13/2018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69572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52646" y="5141973"/>
            <a:ext cx="8238707"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352" y="5262296"/>
            <a:ext cx="3536625" cy="689514"/>
          </a:xfrm>
        </p:spPr>
        <p:txBody>
          <a:bodyPr anchor="ctr"/>
          <a:lstStyle>
            <a:lvl1pPr algn="l">
              <a:defRPr sz="2000" b="0">
                <a:solidFill>
                  <a:schemeClr val="accent1">
                    <a:lumMod val="75000"/>
                    <a:lumOff val="2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46399" y="601200"/>
            <a:ext cx="824040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305617" y="5262295"/>
            <a:ext cx="426532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smtClean="0"/>
              <a:pPr/>
              <a:t>6/13/2018</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008617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2" y="4693389"/>
            <a:ext cx="7989752" cy="566738"/>
          </a:xfrm>
        </p:spPr>
        <p:txBody>
          <a:bodyPr anchor="b">
            <a:normAutofit/>
          </a:bodyPr>
          <a:lstStyle>
            <a:lvl1pPr algn="l">
              <a:defRPr sz="2400" b="0">
                <a:solidFill>
                  <a:schemeClr val="accent1"/>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448093" y="599725"/>
            <a:ext cx="8238706"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581192" y="5260126"/>
            <a:ext cx="7989752"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6/13/2018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2816775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Rectangle 6"/>
          <p:cNvSpPr>
            <a:spLocks noChangeAspect="1"/>
          </p:cNvSpPr>
          <p:nvPr/>
        </p:nvSpPr>
        <p:spPr>
          <a:xfrm>
            <a:off x="448092" y="599725"/>
            <a:ext cx="8238707"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6/13/2018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0893599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6629400" y="599725"/>
            <a:ext cx="2057399"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6629400" y="675725"/>
            <a:ext cx="1503123" cy="518307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581192" y="675725"/>
            <a:ext cx="5922209" cy="5183073"/>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745255" y="5956136"/>
            <a:ext cx="947672" cy="365125"/>
          </a:xfrm>
        </p:spPr>
        <p:txBody>
          <a:bodyPr/>
          <a:lstStyle>
            <a:lvl1pPr>
              <a:defRPr>
                <a:solidFill>
                  <a:schemeClr val="accent1">
                    <a:lumMod val="75000"/>
                    <a:lumOff val="25000"/>
                  </a:schemeClr>
                </a:solidFill>
              </a:defRPr>
            </a:lvl1pPr>
          </a:lstStyle>
          <a:p>
            <a:fld id="{B61BEF0D-F0BB-DE4B-95CE-6DB70DBA9567}" type="datetimeFigureOut">
              <a:rPr lang="en-US" smtClean="0"/>
              <a:pPr/>
              <a:t>6/13/2018</a:t>
            </a:fld>
            <a:endParaRPr lang="en-US" dirty="0"/>
          </a:p>
        </p:txBody>
      </p:sp>
      <p:sp>
        <p:nvSpPr>
          <p:cNvPr id="5" name="Footer Placeholder 4"/>
          <p:cNvSpPr>
            <a:spLocks noGrp="1"/>
          </p:cNvSpPr>
          <p:nvPr>
            <p:ph type="ftr" sz="quarter" idx="11"/>
          </p:nvPr>
        </p:nvSpPr>
        <p:spPr>
          <a:xfrm>
            <a:off x="581192" y="5951810"/>
            <a:ext cx="5922209" cy="365125"/>
          </a:xfrm>
        </p:spPr>
        <p:txBody>
          <a:body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9762445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687474"/>
            <a:ext cx="7989752" cy="1083329"/>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581192" y="2228003"/>
            <a:ext cx="7989752" cy="3630794"/>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559327" y="5956136"/>
            <a:ext cx="2133600" cy="365125"/>
          </a:xfrm>
          <a:prstGeom prst="rect">
            <a:avLst/>
          </a:prstGeom>
        </p:spPr>
        <p:txBody>
          <a:bodyPr vert="horz" lIns="91440" tIns="45720" rIns="91440" bIns="45720" rtlCol="0" anchor="ctr"/>
          <a:lstStyle>
            <a:lvl1pPr algn="r">
              <a:defRPr sz="900">
                <a:solidFill>
                  <a:schemeClr val="accent2"/>
                </a:solidFill>
              </a:defRPr>
            </a:lvl1pPr>
          </a:lstStyle>
          <a:p>
            <a:fld id="{B61BEF0D-F0BB-DE4B-95CE-6DB70DBA9567}" type="datetimeFigureOut">
              <a:rPr lang="en-US" smtClean="0"/>
              <a:pPr/>
              <a:t>6/13/2018</a:t>
            </a:fld>
            <a:endParaRPr lang="en-US" dirty="0"/>
          </a:p>
        </p:txBody>
      </p:sp>
      <p:sp>
        <p:nvSpPr>
          <p:cNvPr id="5" name="Footer Placeholder 4"/>
          <p:cNvSpPr>
            <a:spLocks noGrp="1"/>
          </p:cNvSpPr>
          <p:nvPr>
            <p:ph type="ftr" sz="quarter" idx="3"/>
          </p:nvPr>
        </p:nvSpPr>
        <p:spPr>
          <a:xfrm>
            <a:off x="581192" y="5951810"/>
            <a:ext cx="4870585"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dirty="0"/>
          </a:p>
        </p:txBody>
      </p:sp>
      <p:sp>
        <p:nvSpPr>
          <p:cNvPr id="6" name="Slide Number Placeholder 5"/>
          <p:cNvSpPr>
            <a:spLocks noGrp="1"/>
          </p:cNvSpPr>
          <p:nvPr>
            <p:ph type="sldNum" sz="quarter" idx="4"/>
          </p:nvPr>
        </p:nvSpPr>
        <p:spPr>
          <a:xfrm>
            <a:off x="7800476" y="5956136"/>
            <a:ext cx="770468" cy="365125"/>
          </a:xfrm>
          <a:prstGeom prst="rect">
            <a:avLst/>
          </a:prstGeom>
        </p:spPr>
        <p:txBody>
          <a:bodyPr vert="horz" lIns="91440" tIns="45720" rIns="91440" bIns="45720" rtlCol="0" anchor="ctr"/>
          <a:lstStyle>
            <a:lvl1pPr algn="r">
              <a:defRPr sz="900">
                <a:solidFill>
                  <a:schemeClr val="accent2"/>
                </a:solidFill>
              </a:defRPr>
            </a:lvl1pPr>
          </a:lstStyle>
          <a:p>
            <a:fld id="{D57F1E4F-1CFF-5643-939E-217C01CDF565}" type="slidenum">
              <a:rPr lang="en-US" smtClean="0"/>
              <a:pPr/>
              <a:t>‹#›</a:t>
            </a:fld>
            <a:endParaRPr lang="en-US" dirty="0"/>
          </a:p>
        </p:txBody>
      </p:sp>
      <p:sp>
        <p:nvSpPr>
          <p:cNvPr id="9" name="Rectangle 8"/>
          <p:cNvSpPr/>
          <p:nvPr/>
        </p:nvSpPr>
        <p:spPr>
          <a:xfrm>
            <a:off x="448091" y="441325"/>
            <a:ext cx="2719909" cy="10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5976001" y="441325"/>
            <a:ext cx="2710800" cy="108000"/>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3216601" y="441325"/>
            <a:ext cx="2710800" cy="1080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01040082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supreme.justia.com/cases/federal/us/430/817"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supreme.justia.com/cases/federal/us/518/343"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9.tmp"/><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8" Type="http://schemas.openxmlformats.org/officeDocument/2006/relationships/hyperlink" Target="http://wispd.org/images/AppellateFolder/templatesforms/CorrectionCallForm.pdf" TargetMode="External"/><Relationship Id="rId3" Type="http://schemas.openxmlformats.org/officeDocument/2006/relationships/hyperlink" Target="http://wispd.org/images/AppellateFolder/templatesforms/AppInfoSPDTrAtty.pdf" TargetMode="External"/><Relationship Id="rId7" Type="http://schemas.openxmlformats.org/officeDocument/2006/relationships/hyperlink" Target="http://wispd.org/index.php/for-the-legal-practitioner/spd-appellate-division/handbook" TargetMode="External"/><Relationship Id="rId12" Type="http://schemas.openxmlformats.org/officeDocument/2006/relationships/hyperlink" Target="http://wispd.org/images/AppellateFolder/templatesforms/ConChecklist.pdf" TargetMode="External"/><Relationship Id="rId2" Type="http://schemas.openxmlformats.org/officeDocument/2006/relationships/hyperlink" Target="http://wispd.org/index.php/for-the-legal-practitioner/spd-appellate-division" TargetMode="External"/><Relationship Id="rId1" Type="http://schemas.openxmlformats.org/officeDocument/2006/relationships/slideLayout" Target="../slideLayouts/slideLayout2.xml"/><Relationship Id="rId6" Type="http://schemas.openxmlformats.org/officeDocument/2006/relationships/hyperlink" Target="http://wispd.org/index.php/for-the-legal-practitioner/spd-appellate-division/appellate-templates-forms" TargetMode="External"/><Relationship Id="rId11" Type="http://schemas.openxmlformats.org/officeDocument/2006/relationships/hyperlink" Target="http://www.wisconsinappeals.net/" TargetMode="External"/><Relationship Id="rId5" Type="http://schemas.openxmlformats.org/officeDocument/2006/relationships/hyperlink" Target="http://wispd.org/images/AppellateFolder/templatesforms/MtnStay.pdf" TargetMode="External"/><Relationship Id="rId10" Type="http://schemas.openxmlformats.org/officeDocument/2006/relationships/hyperlink" Target="http://library.law.wisc.edu/eresources/wibriefs/index.php" TargetMode="External"/><Relationship Id="rId4" Type="http://schemas.openxmlformats.org/officeDocument/2006/relationships/hyperlink" Target="http://www.wisbar.org/newspublications/pages/general-article.aspx?articleid=4822" TargetMode="External"/><Relationship Id="rId9" Type="http://schemas.openxmlformats.org/officeDocument/2006/relationships/hyperlink" Target="http://wispd.org/images/AppellateFolder/templatesforms/PHQACC.doc" TargetMode="External"/></Relationships>
</file>

<file path=ppt/slides/_rels/slide2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8" Type="http://schemas.openxmlformats.org/officeDocument/2006/relationships/hyperlink" Target="http://jlm.law.columbia.edu/files/2017/05/16.-Ch.-5.pdf" TargetMode="External"/><Relationship Id="rId13" Type="http://schemas.openxmlformats.org/officeDocument/2006/relationships/hyperlink" Target="http://jlm.law.columbia.edu/files/2017/05/22.-Ch.-10.pdf" TargetMode="External"/><Relationship Id="rId18" Type="http://schemas.openxmlformats.org/officeDocument/2006/relationships/hyperlink" Target="http://jlm.law.columbia.edu/files/2017/05/27.-Ch.-15.pdf" TargetMode="External"/><Relationship Id="rId26" Type="http://schemas.openxmlformats.org/officeDocument/2006/relationships/hyperlink" Target="http://jlm.law.columbia.edu/files/2017/05/35.-Ch.-23.pdf" TargetMode="External"/><Relationship Id="rId3" Type="http://schemas.openxmlformats.org/officeDocument/2006/relationships/hyperlink" Target="http://jlm.law.columbia.edu/files/2017/05/11.-Table-of-Contents.pdf" TargetMode="External"/><Relationship Id="rId21" Type="http://schemas.openxmlformats.org/officeDocument/2006/relationships/hyperlink" Target="http://jlm.law.columbia.edu/files/2017/05/30.-Ch.-18.pdf" TargetMode="External"/><Relationship Id="rId34" Type="http://schemas.openxmlformats.org/officeDocument/2006/relationships/hyperlink" Target="http://jlm.law.columbia.edu/files/2017/05/43.-Ch.-31.pdf" TargetMode="External"/><Relationship Id="rId7" Type="http://schemas.openxmlformats.org/officeDocument/2006/relationships/hyperlink" Target="http://jlm.law.columbia.edu/files/2017/05/15.-Ch.-4.pdf" TargetMode="External"/><Relationship Id="rId12" Type="http://schemas.openxmlformats.org/officeDocument/2006/relationships/hyperlink" Target="http://jlm.law.columbia.edu/files/2017/05/21.-Ch.-9.pdf" TargetMode="External"/><Relationship Id="rId17" Type="http://schemas.openxmlformats.org/officeDocument/2006/relationships/hyperlink" Target="http://jlm.law.columbia.edu/files/2017/05/26.-Ch.-14.pdf" TargetMode="External"/><Relationship Id="rId25" Type="http://schemas.openxmlformats.org/officeDocument/2006/relationships/hyperlink" Target="http://jlm.law.columbia.edu/files/2017/05/34.-Ch.-22.pdf" TargetMode="External"/><Relationship Id="rId33" Type="http://schemas.openxmlformats.org/officeDocument/2006/relationships/hyperlink" Target="http://jlm.law.columbia.edu/files/2017/05/42.-Ch.-30.pdf" TargetMode="External"/><Relationship Id="rId2" Type="http://schemas.openxmlformats.org/officeDocument/2006/relationships/hyperlink" Target="http://jlm.law.columbia.edu/files/2017/05/merged.pdf" TargetMode="External"/><Relationship Id="rId16" Type="http://schemas.openxmlformats.org/officeDocument/2006/relationships/hyperlink" Target="http://jlm.law.columbia.edu/files/2017/05/25.-Ch.-13.pdf" TargetMode="External"/><Relationship Id="rId20" Type="http://schemas.openxmlformats.org/officeDocument/2006/relationships/hyperlink" Target="http://jlm.law.columbia.edu/files/2017/05/29.-Ch.-17.pdf" TargetMode="External"/><Relationship Id="rId29" Type="http://schemas.openxmlformats.org/officeDocument/2006/relationships/hyperlink" Target="http://jlm.law.columbia.edu/files/2017/05/38.-Ch.-26.pdf" TargetMode="External"/><Relationship Id="rId1" Type="http://schemas.openxmlformats.org/officeDocument/2006/relationships/slideLayout" Target="../slideLayouts/slideLayout4.xml"/><Relationship Id="rId6" Type="http://schemas.openxmlformats.org/officeDocument/2006/relationships/hyperlink" Target="http://jlm.law.columbia.edu/files/2017/05/14.-Ch.-3.pdf" TargetMode="External"/><Relationship Id="rId11" Type="http://schemas.openxmlformats.org/officeDocument/2006/relationships/hyperlink" Target="http://jlm.law.columbia.edu/files/2017/05/20.-Ch.-8.pdf" TargetMode="External"/><Relationship Id="rId24" Type="http://schemas.openxmlformats.org/officeDocument/2006/relationships/hyperlink" Target="http://jlm.law.columbia.edu/files/2017/05/33.-Ch.-21.pdf" TargetMode="External"/><Relationship Id="rId32" Type="http://schemas.openxmlformats.org/officeDocument/2006/relationships/hyperlink" Target="http://jlm.law.columbia.edu/files/2017/05/41.-Ch.-29.pdf" TargetMode="External"/><Relationship Id="rId5" Type="http://schemas.openxmlformats.org/officeDocument/2006/relationships/hyperlink" Target="http://jlm.law.columbia.edu/files/2017/05/13.-Ch.-2.pdf" TargetMode="External"/><Relationship Id="rId15" Type="http://schemas.openxmlformats.org/officeDocument/2006/relationships/hyperlink" Target="http://jlm.law.columbia.edu/files/2017/05/24.-Ch.-12.pdf" TargetMode="External"/><Relationship Id="rId23" Type="http://schemas.openxmlformats.org/officeDocument/2006/relationships/hyperlink" Target="http://jlm.law.columbia.edu/files/2017/05/32.-Ch.-20.pdf" TargetMode="External"/><Relationship Id="rId28" Type="http://schemas.openxmlformats.org/officeDocument/2006/relationships/hyperlink" Target="http://jlm.law.columbia.edu/files/2017/05/37.-Ch.-25.pdf" TargetMode="External"/><Relationship Id="rId36" Type="http://schemas.openxmlformats.org/officeDocument/2006/relationships/hyperlink" Target="http://jlm.law.columbia.edu/files/2017/05/45.-Ch.-33.pdf" TargetMode="External"/><Relationship Id="rId10" Type="http://schemas.openxmlformats.org/officeDocument/2006/relationships/hyperlink" Target="http://jlm.law.columbia.edu/files/2017/05/Chapter-7-Part-I-and-II.pdf" TargetMode="External"/><Relationship Id="rId19" Type="http://schemas.openxmlformats.org/officeDocument/2006/relationships/hyperlink" Target="http://jlm.law.columbia.edu/files/2017/05/28.-Ch.-16.pdf" TargetMode="External"/><Relationship Id="rId31" Type="http://schemas.openxmlformats.org/officeDocument/2006/relationships/hyperlink" Target="http://jlm.law.columbia.edu/files/2017/05/40.-Ch.-28.pdf" TargetMode="External"/><Relationship Id="rId4" Type="http://schemas.openxmlformats.org/officeDocument/2006/relationships/hyperlink" Target="http://jlm.law.columbia.edu/files/2017/05/12.-Ch.-1.pdf" TargetMode="External"/><Relationship Id="rId9" Type="http://schemas.openxmlformats.org/officeDocument/2006/relationships/hyperlink" Target="http://jlm.law.columbia.edu/files/2017/05/17.-Ch.-6.pdf" TargetMode="External"/><Relationship Id="rId14" Type="http://schemas.openxmlformats.org/officeDocument/2006/relationships/hyperlink" Target="http://jlm.law.columbia.edu/files/2017/05/23.-Ch.-11.pdf" TargetMode="External"/><Relationship Id="rId22" Type="http://schemas.openxmlformats.org/officeDocument/2006/relationships/hyperlink" Target="http://jlm.law.columbia.edu/files/2017/05/31.-Ch.-19.pdf" TargetMode="External"/><Relationship Id="rId27" Type="http://schemas.openxmlformats.org/officeDocument/2006/relationships/hyperlink" Target="http://jlm.law.columbia.edu/files/2017/05/36.-Ch.-24.pdf" TargetMode="External"/><Relationship Id="rId30" Type="http://schemas.openxmlformats.org/officeDocument/2006/relationships/hyperlink" Target="http://jlm.law.columbia.edu/files/2017/05/39.-Ch.-27.pdf" TargetMode="External"/><Relationship Id="rId35" Type="http://schemas.openxmlformats.org/officeDocument/2006/relationships/hyperlink" Target="http://jlm.law.columbia.edu/files/2017/05/44.-Ch.-32.pdf" TargetMode="External"/></Relationships>
</file>

<file path=ppt/slides/_rels/slide3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9.tmp"/><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0.tmp"/><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1.tmp"/><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36.tmp"/><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37.tmp"/><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38.tmp"/><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39.tmp"/><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40.tmp"/><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hyperlink" Target="mailto:Susan.Trombley@courts.state.mn.us"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dirty="0"/>
              <a:t>Librarianship in and Out of Prison</a:t>
            </a:r>
          </a:p>
        </p:txBody>
      </p:sp>
      <p:sp>
        <p:nvSpPr>
          <p:cNvPr id="3" name="Subtitle 2"/>
          <p:cNvSpPr>
            <a:spLocks noGrp="1"/>
          </p:cNvSpPr>
          <p:nvPr>
            <p:ph type="subTitle" idx="1"/>
          </p:nvPr>
        </p:nvSpPr>
        <p:spPr/>
        <p:txBody>
          <a:bodyPr/>
          <a:lstStyle/>
          <a:p>
            <a:pPr algn="ctr"/>
            <a:r>
              <a:rPr lang="en-US" dirty="0" smtClean="0"/>
              <a:t>Minnesota state law library </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43300" y="3537122"/>
            <a:ext cx="2057400" cy="2057400"/>
          </a:xfrm>
          <a:prstGeom prst="rect">
            <a:avLst/>
          </a:prstGeom>
        </p:spPr>
      </p:pic>
    </p:spTree>
    <p:extLst>
      <p:ext uri="{BB962C8B-B14F-4D97-AF65-F5344CB8AC3E}">
        <p14:creationId xmlns:p14="http://schemas.microsoft.com/office/powerpoint/2010/main" val="128245985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500" dirty="0" smtClean="0"/>
              <a:t>Bounds v. Smith </a:t>
            </a:r>
            <a:r>
              <a:rPr lang="en-US" sz="3500" dirty="0" smtClean="0">
                <a:hlinkClick r:id="rId2"/>
              </a:rPr>
              <a:t>430 US 817 (1977)</a:t>
            </a:r>
            <a:endParaRPr lang="en-US" sz="3500" dirty="0"/>
          </a:p>
        </p:txBody>
      </p:sp>
      <p:sp>
        <p:nvSpPr>
          <p:cNvPr id="3" name="Content Placeholder 2"/>
          <p:cNvSpPr>
            <a:spLocks noGrp="1"/>
          </p:cNvSpPr>
          <p:nvPr>
            <p:ph idx="1"/>
          </p:nvPr>
        </p:nvSpPr>
        <p:spPr/>
        <p:txBody>
          <a:bodyPr/>
          <a:lstStyle/>
          <a:p>
            <a:r>
              <a:rPr lang="en-US" sz="2800" dirty="0"/>
              <a:t>“We hold, therefore, that the fundamental constitutional right of access to the courts requires prison authorities to assist inmates in the preparation and filing of meaningful legal papers by providing prisoners with adequate law libraries or adequate assistance from persons trained in the law.”  Justice Marshall</a:t>
            </a:r>
          </a:p>
          <a:p>
            <a:endParaRPr lang="en-US" dirty="0"/>
          </a:p>
        </p:txBody>
      </p:sp>
    </p:spTree>
    <p:extLst>
      <p:ext uri="{BB962C8B-B14F-4D97-AF65-F5344CB8AC3E}">
        <p14:creationId xmlns:p14="http://schemas.microsoft.com/office/powerpoint/2010/main" val="418336033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3"/>
          <p:cNvSpPr>
            <a:spLocks noChangeAspect="1" noChangeArrowheads="1" noTextEdit="1"/>
          </p:cNvSpPr>
          <p:nvPr/>
        </p:nvSpPr>
        <p:spPr bwMode="auto">
          <a:xfrm>
            <a:off x="3812584" y="1182555"/>
            <a:ext cx="4665081" cy="4551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pic>
        <p:nvPicPr>
          <p:cNvPr id="6" name="Picture 5"/>
          <p:cNvPicPr>
            <a:picLocks noChangeAspect="1"/>
          </p:cNvPicPr>
          <p:nvPr/>
        </p:nvPicPr>
        <p:blipFill>
          <a:blip r:embed="rId2"/>
          <a:stretch>
            <a:fillRect/>
          </a:stretch>
        </p:blipFill>
        <p:spPr>
          <a:xfrm>
            <a:off x="119789" y="0"/>
            <a:ext cx="4056113" cy="6858000"/>
          </a:xfrm>
          <a:prstGeom prst="rect">
            <a:avLst/>
          </a:prstGeom>
        </p:spPr>
      </p:pic>
      <p:pic>
        <p:nvPicPr>
          <p:cNvPr id="7" name="Picture 6"/>
          <p:cNvPicPr>
            <a:picLocks noChangeAspect="1"/>
          </p:cNvPicPr>
          <p:nvPr/>
        </p:nvPicPr>
        <p:blipFill>
          <a:blip r:embed="rId3"/>
          <a:stretch>
            <a:fillRect/>
          </a:stretch>
        </p:blipFill>
        <p:spPr>
          <a:xfrm>
            <a:off x="4175902" y="58203"/>
            <a:ext cx="4968098" cy="6799797"/>
          </a:xfrm>
          <a:prstGeom prst="rect">
            <a:avLst/>
          </a:prstGeom>
        </p:spPr>
      </p:pic>
    </p:spTree>
    <p:extLst>
      <p:ext uri="{BB962C8B-B14F-4D97-AF65-F5344CB8AC3E}">
        <p14:creationId xmlns:p14="http://schemas.microsoft.com/office/powerpoint/2010/main" val="423658482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3"/>
          <p:cNvSpPr>
            <a:spLocks noChangeAspect="1" noChangeArrowheads="1" noTextEdit="1"/>
          </p:cNvSpPr>
          <p:nvPr/>
        </p:nvSpPr>
        <p:spPr bwMode="auto">
          <a:xfrm>
            <a:off x="3812584" y="1182555"/>
            <a:ext cx="4665081" cy="4551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pic>
        <p:nvPicPr>
          <p:cNvPr id="6" name="Picture 5"/>
          <p:cNvPicPr>
            <a:picLocks noChangeAspect="1"/>
          </p:cNvPicPr>
          <p:nvPr/>
        </p:nvPicPr>
        <p:blipFill>
          <a:blip r:embed="rId2"/>
          <a:stretch>
            <a:fillRect/>
          </a:stretch>
        </p:blipFill>
        <p:spPr>
          <a:xfrm>
            <a:off x="119789" y="0"/>
            <a:ext cx="4056113" cy="6858000"/>
          </a:xfrm>
          <a:prstGeom prst="rect">
            <a:avLst/>
          </a:prstGeom>
        </p:spPr>
      </p:pic>
      <p:sp>
        <p:nvSpPr>
          <p:cNvPr id="8" name="Text Box 2"/>
          <p:cNvSpPr txBox="1">
            <a:spLocks noChangeArrowheads="1"/>
          </p:cNvSpPr>
          <p:nvPr/>
        </p:nvSpPr>
        <p:spPr bwMode="auto">
          <a:xfrm>
            <a:off x="4175902" y="3189038"/>
            <a:ext cx="5155134" cy="3949094"/>
          </a:xfrm>
          <a:prstGeom prst="rect">
            <a:avLst/>
          </a:prstGeom>
          <a:noFill/>
          <a:ln w="9525">
            <a:noFill/>
            <a:miter lim="800000"/>
            <a:headEnd/>
            <a:tailEnd/>
          </a:ln>
        </p:spPr>
        <p:txBody>
          <a:bodyPr rot="0" vert="horz" wrap="square" lIns="91440" tIns="45720" rIns="91440" bIns="45720" anchor="t" anchorCtr="0">
            <a:spAutoFit/>
          </a:bodyPr>
          <a:lstStyle/>
          <a:p>
            <a:pPr marL="0" marR="0">
              <a:lnSpc>
                <a:spcPct val="107000"/>
              </a:lnSpc>
              <a:spcBef>
                <a:spcPts val="0"/>
              </a:spcBef>
              <a:spcAft>
                <a:spcPts val="800"/>
              </a:spcAft>
            </a:pPr>
            <a:r>
              <a:rPr lang="en-US" sz="2400" dirty="0">
                <a:effectLst/>
                <a:latin typeface="Gill Sans Ultra Bold" panose="020B0A02020104020203" pitchFamily="34" charset="0"/>
                <a:ea typeface="Calibri" panose="020F0502020204030204" pitchFamily="34" charset="0"/>
                <a:cs typeface="Times New Roman" panose="02020603050405020304" pitchFamily="18" charset="0"/>
              </a:rPr>
              <a:t>Erickson said: “What real value a law library has is questionable.  The average inmate has a 10</a:t>
            </a:r>
            <a:r>
              <a:rPr lang="en-US" sz="2400" baseline="30000" dirty="0">
                <a:effectLst/>
                <a:latin typeface="Gill Sans Ultra Bold" panose="020B0A02020104020203" pitchFamily="34" charset="0"/>
                <a:ea typeface="Calibri" panose="020F0502020204030204" pitchFamily="34" charset="0"/>
                <a:cs typeface="Times New Roman" panose="02020603050405020304" pitchFamily="18" charset="0"/>
              </a:rPr>
              <a:t>th</a:t>
            </a:r>
            <a:r>
              <a:rPr lang="en-US" sz="2400" dirty="0">
                <a:effectLst/>
                <a:latin typeface="Gill Sans Ultra Bold" panose="020B0A02020104020203" pitchFamily="34" charset="0"/>
                <a:ea typeface="Calibri" panose="020F0502020204030204" pitchFamily="34" charset="0"/>
                <a:cs typeface="Times New Roman" panose="02020603050405020304" pitchFamily="18" charset="0"/>
              </a:rPr>
              <a:t> or 11</a:t>
            </a:r>
            <a:r>
              <a:rPr lang="en-US" sz="2400" baseline="30000" dirty="0">
                <a:effectLst/>
                <a:latin typeface="Gill Sans Ultra Bold" panose="020B0A02020104020203" pitchFamily="34" charset="0"/>
                <a:ea typeface="Calibri" panose="020F0502020204030204" pitchFamily="34" charset="0"/>
                <a:cs typeface="Times New Roman" panose="02020603050405020304" pitchFamily="18" charset="0"/>
              </a:rPr>
              <a:t>th</a:t>
            </a:r>
            <a:r>
              <a:rPr lang="en-US" sz="2400" dirty="0">
                <a:effectLst/>
                <a:latin typeface="Gill Sans Ultra Bold" panose="020B0A02020104020203" pitchFamily="34" charset="0"/>
                <a:ea typeface="Calibri" panose="020F0502020204030204" pitchFamily="34" charset="0"/>
                <a:cs typeface="Times New Roman" panose="02020603050405020304" pitchFamily="18" charset="0"/>
              </a:rPr>
              <a:t> grade education.  It is comparable to installing an operating room for inmates to do their own surgery.”</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200" i="1" dirty="0">
                <a:solidFill>
                  <a:srgbClr val="5B9BD5"/>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p:cNvPicPr>
            <a:picLocks noChangeAspect="1"/>
          </p:cNvPicPr>
          <p:nvPr/>
        </p:nvPicPr>
        <p:blipFill>
          <a:blip r:embed="rId3"/>
          <a:stretch>
            <a:fillRect/>
          </a:stretch>
        </p:blipFill>
        <p:spPr>
          <a:xfrm>
            <a:off x="4175902" y="0"/>
            <a:ext cx="4968098" cy="3155226"/>
          </a:xfrm>
          <a:prstGeom prst="rect">
            <a:avLst/>
          </a:prstGeom>
        </p:spPr>
      </p:pic>
    </p:spTree>
    <p:extLst>
      <p:ext uri="{BB962C8B-B14F-4D97-AF65-F5344CB8AC3E}">
        <p14:creationId xmlns:p14="http://schemas.microsoft.com/office/powerpoint/2010/main" val="273859316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200" dirty="0" smtClean="0"/>
              <a:t>Star Tribune Letter to the Editor 02/11/1984</a:t>
            </a:r>
            <a:endParaRPr lang="en-US" sz="3200" dirty="0"/>
          </a:p>
        </p:txBody>
      </p:sp>
      <p:pic>
        <p:nvPicPr>
          <p:cNvPr id="6" name="Content Placeholder 5"/>
          <p:cNvPicPr>
            <a:picLocks noGrp="1" noChangeAspect="1"/>
          </p:cNvPicPr>
          <p:nvPr>
            <p:ph idx="1"/>
          </p:nvPr>
        </p:nvPicPr>
        <p:blipFill>
          <a:blip r:embed="rId2"/>
          <a:stretch>
            <a:fillRect/>
          </a:stretch>
        </p:blipFill>
        <p:spPr>
          <a:xfrm>
            <a:off x="441264" y="1864367"/>
            <a:ext cx="8269608" cy="4671515"/>
          </a:xfrm>
          <a:prstGeom prst="rect">
            <a:avLst/>
          </a:prstGeom>
        </p:spPr>
      </p:pic>
    </p:spTree>
    <p:extLst>
      <p:ext uri="{BB962C8B-B14F-4D97-AF65-F5344CB8AC3E}">
        <p14:creationId xmlns:p14="http://schemas.microsoft.com/office/powerpoint/2010/main" val="334529388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200" dirty="0" smtClean="0"/>
              <a:t>Star Tribune Letter to the Editor 02/11/1984</a:t>
            </a:r>
            <a:endParaRPr lang="en-US" sz="3200" dirty="0"/>
          </a:p>
        </p:txBody>
      </p:sp>
      <p:sp>
        <p:nvSpPr>
          <p:cNvPr id="3" name="Content Placeholder 2"/>
          <p:cNvSpPr>
            <a:spLocks noGrp="1"/>
          </p:cNvSpPr>
          <p:nvPr>
            <p:ph idx="1"/>
          </p:nvPr>
        </p:nvSpPr>
        <p:spPr>
          <a:xfrm>
            <a:off x="351730" y="3048884"/>
            <a:ext cx="7989752" cy="3173596"/>
          </a:xfrm>
        </p:spPr>
        <p:txBody>
          <a:bodyPr/>
          <a:lstStyle/>
          <a:p>
            <a:r>
              <a:rPr lang="en-US" altLang="en-US" sz="2800" dirty="0">
                <a:solidFill>
                  <a:schemeClr val="tx1"/>
                </a:solidFill>
                <a:latin typeface="Calibri" panose="020F0502020204030204" pitchFamily="34" charset="0"/>
                <a:ea typeface="Calibri" panose="020F0502020204030204" pitchFamily="34" charset="0"/>
                <a:cs typeface="Times New Roman" panose="02020603050405020304" pitchFamily="18" charset="0"/>
              </a:rPr>
              <a:t>“</a:t>
            </a:r>
            <a:r>
              <a:rPr lang="en-US" altLang="en-US" sz="2800" dirty="0">
                <a:solidFill>
                  <a:schemeClr val="tx1"/>
                </a:solidFill>
                <a:latin typeface="Gill Sans Ultra Bold" panose="020B0A02020104020203" pitchFamily="34" charset="0"/>
                <a:ea typeface="Calibri" panose="020F0502020204030204" pitchFamily="34" charset="0"/>
                <a:cs typeface="Times New Roman" panose="02020603050405020304" pitchFamily="18" charset="0"/>
              </a:rPr>
              <a:t>The prison library gave me the wherewithal to help myself and many others </a:t>
            </a:r>
            <a:r>
              <a:rPr lang="en-US" altLang="en-US" sz="2800" dirty="0">
                <a:solidFill>
                  <a:schemeClr val="tx1"/>
                </a:solidFill>
                <a:latin typeface="Calibri" panose="020F0502020204030204" pitchFamily="34" charset="0"/>
                <a:ea typeface="Calibri" panose="020F0502020204030204" pitchFamily="34" charset="0"/>
                <a:cs typeface="Times New Roman" panose="02020603050405020304" pitchFamily="18" charset="0"/>
              </a:rPr>
              <a:t>–</a:t>
            </a:r>
            <a:r>
              <a:rPr lang="en-US" altLang="en-US" sz="2800" dirty="0">
                <a:solidFill>
                  <a:schemeClr val="tx1"/>
                </a:solidFill>
                <a:latin typeface="Gill Sans Ultra Bold" panose="020B0A02020104020203" pitchFamily="34" charset="0"/>
                <a:ea typeface="Calibri" panose="020F0502020204030204" pitchFamily="34" charset="0"/>
                <a:cs typeface="Times New Roman" panose="02020603050405020304" pitchFamily="18" charset="0"/>
              </a:rPr>
              <a:t> not by merely looking for the loopholes but by seeking compliance with the tenants of the law.</a:t>
            </a:r>
            <a:r>
              <a:rPr lang="en-US" altLang="en-US" sz="2800" dirty="0">
                <a:solidFill>
                  <a:schemeClr val="tx1"/>
                </a:solidFill>
                <a:latin typeface="Calibri" panose="020F0502020204030204" pitchFamily="34" charset="0"/>
                <a:ea typeface="Calibri" panose="020F0502020204030204" pitchFamily="34" charset="0"/>
                <a:cs typeface="Times New Roman" panose="02020603050405020304" pitchFamily="18" charset="0"/>
              </a:rPr>
              <a:t>”</a:t>
            </a:r>
            <a:endParaRPr lang="en-US" altLang="en-US" sz="2800" dirty="0">
              <a:solidFill>
                <a:schemeClr val="tx1"/>
              </a:solidFill>
              <a:latin typeface="Arial" panose="020B0604020202020204" pitchFamily="34" charset="0"/>
            </a:endParaRPr>
          </a:p>
          <a:p>
            <a:endParaRPr lang="en-US" dirty="0"/>
          </a:p>
        </p:txBody>
      </p:sp>
      <p:pic>
        <p:nvPicPr>
          <p:cNvPr id="4" name="Picture 3"/>
          <p:cNvPicPr>
            <a:picLocks noChangeAspect="1"/>
          </p:cNvPicPr>
          <p:nvPr/>
        </p:nvPicPr>
        <p:blipFill>
          <a:blip r:embed="rId2"/>
          <a:stretch>
            <a:fillRect/>
          </a:stretch>
        </p:blipFill>
        <p:spPr>
          <a:xfrm>
            <a:off x="351730" y="1908915"/>
            <a:ext cx="8448675" cy="638175"/>
          </a:xfrm>
          <a:prstGeom prst="rect">
            <a:avLst/>
          </a:prstGeom>
        </p:spPr>
      </p:pic>
      <p:sp>
        <p:nvSpPr>
          <p:cNvPr id="5" name="Rectangle 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416477191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200" dirty="0"/>
              <a:t>Lewis v. Casey </a:t>
            </a:r>
            <a:r>
              <a:rPr lang="en-US" sz="3200" dirty="0">
                <a:hlinkClick r:id="rId2"/>
              </a:rPr>
              <a:t>518 US 343 (1996)</a:t>
            </a:r>
            <a:endParaRPr lang="en-US" sz="3200" dirty="0"/>
          </a:p>
        </p:txBody>
      </p:sp>
      <p:sp>
        <p:nvSpPr>
          <p:cNvPr id="3" name="Content Placeholder 2"/>
          <p:cNvSpPr>
            <a:spLocks noGrp="1"/>
          </p:cNvSpPr>
          <p:nvPr>
            <p:ph idx="1"/>
          </p:nvPr>
        </p:nvSpPr>
        <p:spPr/>
        <p:txBody>
          <a:bodyPr/>
          <a:lstStyle/>
          <a:p>
            <a:r>
              <a:rPr lang="en-US" sz="3200" dirty="0"/>
              <a:t>Arizona case </a:t>
            </a:r>
            <a:endParaRPr lang="en-US" sz="3200" dirty="0" smtClean="0"/>
          </a:p>
          <a:p>
            <a:r>
              <a:rPr lang="en-US" sz="3200" dirty="0" smtClean="0"/>
              <a:t>NO Absolute right to law library</a:t>
            </a:r>
            <a:endParaRPr lang="en-US" sz="3200" dirty="0"/>
          </a:p>
          <a:p>
            <a:r>
              <a:rPr lang="en-US" sz="3200" dirty="0" smtClean="0"/>
              <a:t>Required </a:t>
            </a:r>
            <a:r>
              <a:rPr lang="en-US" sz="3200" dirty="0"/>
              <a:t>showing of “actual injury</a:t>
            </a:r>
            <a:r>
              <a:rPr lang="en-US" sz="3200" dirty="0" smtClean="0"/>
              <a:t>” – lack of library access did not allow pursuing case </a:t>
            </a:r>
            <a:endParaRPr lang="en-US" sz="3200" dirty="0"/>
          </a:p>
          <a:p>
            <a:pPr marL="0" indent="0">
              <a:buNone/>
            </a:pPr>
            <a:endParaRPr lang="en-US"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7328739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1352" y="5262296"/>
            <a:ext cx="7790861" cy="689514"/>
          </a:xfrm>
        </p:spPr>
        <p:txBody>
          <a:bodyPr>
            <a:normAutofit/>
          </a:bodyPr>
          <a:lstStyle/>
          <a:p>
            <a:r>
              <a:rPr lang="en-US" sz="3200" dirty="0" smtClean="0"/>
              <a:t>Oak Park Heights Prison Library</a:t>
            </a:r>
            <a:endParaRPr lang="en-US" sz="3200" dirty="0"/>
          </a:p>
        </p:txBody>
      </p:sp>
      <p:sp>
        <p:nvSpPr>
          <p:cNvPr id="4" name="Text Placeholder 3"/>
          <p:cNvSpPr>
            <a:spLocks noGrp="1"/>
          </p:cNvSpPr>
          <p:nvPr>
            <p:ph type="body" sz="half" idx="2"/>
          </p:nvPr>
        </p:nvSpPr>
        <p:spPr>
          <a:xfrm>
            <a:off x="8525225" y="5262295"/>
            <a:ext cx="45719" cy="156993"/>
          </a:xfrm>
        </p:spPr>
        <p:txBody>
          <a:bodyPr>
            <a:normAutofit fontScale="47500" lnSpcReduction="20000"/>
          </a:bodyPr>
          <a:lstStyle/>
          <a:p>
            <a:endParaRPr lang="en-US" dirty="0"/>
          </a:p>
        </p:txBody>
      </p:sp>
      <p:pic>
        <p:nvPicPr>
          <p:cNvPr id="5" name="Picture Placeholder 4"/>
          <p:cNvPicPr>
            <a:picLocks noGrp="1" noChangeAspect="1"/>
          </p:cNvPicPr>
          <p:nvPr>
            <p:ph idx="1"/>
          </p:nvPr>
        </p:nvPicPr>
        <p:blipFill>
          <a:blip r:embed="rId2">
            <a:extLst>
              <a:ext uri="{28A0092B-C50C-407E-A947-70E740481C1C}">
                <a14:useLocalDpi xmlns:a14="http://schemas.microsoft.com/office/drawing/2010/main" val="0"/>
              </a:ext>
            </a:extLst>
          </a:blip>
          <a:srcRect l="8157" r="8157"/>
          <a:stretch>
            <a:fillRect/>
          </a:stretch>
        </p:blipFill>
        <p:spPr>
          <a:xfrm>
            <a:off x="2153860" y="798513"/>
            <a:ext cx="4825167" cy="3810000"/>
          </a:xfrm>
        </p:spPr>
      </p:pic>
    </p:spTree>
    <p:extLst>
      <p:ext uri="{BB962C8B-B14F-4D97-AF65-F5344CB8AC3E}">
        <p14:creationId xmlns:p14="http://schemas.microsoft.com/office/powerpoint/2010/main" val="165203358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200" dirty="0"/>
              <a:t>Law Library Service to Prisoners</a:t>
            </a:r>
          </a:p>
        </p:txBody>
      </p:sp>
      <p:sp>
        <p:nvSpPr>
          <p:cNvPr id="3" name="Content Placeholder 2"/>
          <p:cNvSpPr>
            <a:spLocks noGrp="1"/>
          </p:cNvSpPr>
          <p:nvPr>
            <p:ph idx="1"/>
          </p:nvPr>
        </p:nvSpPr>
        <p:spPr/>
        <p:txBody>
          <a:bodyPr/>
          <a:lstStyle/>
          <a:p>
            <a:r>
              <a:rPr lang="en-US" sz="3200" dirty="0"/>
              <a:t>Founded in 1984 </a:t>
            </a:r>
          </a:p>
          <a:p>
            <a:r>
              <a:rPr lang="en-US" sz="3200" dirty="0"/>
              <a:t>Interagency agreement between the State Law Library and the Department of Corrections</a:t>
            </a:r>
          </a:p>
          <a:p>
            <a:r>
              <a:rPr lang="en-US" sz="3200" dirty="0"/>
              <a:t>NOT TAXPAYER FUNDED</a:t>
            </a:r>
          </a:p>
          <a:p>
            <a:r>
              <a:rPr lang="en-US" sz="3200" dirty="0"/>
              <a:t>Curate a Core Collection of Legal Materials </a:t>
            </a:r>
          </a:p>
          <a:p>
            <a:endParaRPr lang="en-US" dirty="0"/>
          </a:p>
        </p:txBody>
      </p:sp>
    </p:spTree>
    <p:extLst>
      <p:ext uri="{BB962C8B-B14F-4D97-AF65-F5344CB8AC3E}">
        <p14:creationId xmlns:p14="http://schemas.microsoft.com/office/powerpoint/2010/main" val="263865549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401472263"/>
              </p:ext>
            </p:extLst>
          </p:nvPr>
        </p:nvGraphicFramePr>
        <p:xfrm>
          <a:off x="321277" y="1346881"/>
          <a:ext cx="8501448" cy="7302405"/>
        </p:xfrm>
        <a:graphic>
          <a:graphicData uri="http://schemas.openxmlformats.org/drawingml/2006/table">
            <a:tbl>
              <a:tblPr>
                <a:tableStyleId>{5C22544A-7EE6-4342-B048-85BDC9FD1C3A}</a:tableStyleId>
              </a:tblPr>
              <a:tblGrid>
                <a:gridCol w="1798178">
                  <a:extLst>
                    <a:ext uri="{9D8B030D-6E8A-4147-A177-3AD203B41FA5}">
                      <a16:colId xmlns:a16="http://schemas.microsoft.com/office/drawing/2014/main" val="20000"/>
                    </a:ext>
                  </a:extLst>
                </a:gridCol>
                <a:gridCol w="1276814">
                  <a:extLst>
                    <a:ext uri="{9D8B030D-6E8A-4147-A177-3AD203B41FA5}">
                      <a16:colId xmlns:a16="http://schemas.microsoft.com/office/drawing/2014/main" val="20001"/>
                    </a:ext>
                  </a:extLst>
                </a:gridCol>
                <a:gridCol w="1536609">
                  <a:extLst>
                    <a:ext uri="{9D8B030D-6E8A-4147-A177-3AD203B41FA5}">
                      <a16:colId xmlns:a16="http://schemas.microsoft.com/office/drawing/2014/main" val="20002"/>
                    </a:ext>
                  </a:extLst>
                </a:gridCol>
                <a:gridCol w="1123418">
                  <a:extLst>
                    <a:ext uri="{9D8B030D-6E8A-4147-A177-3AD203B41FA5}">
                      <a16:colId xmlns:a16="http://schemas.microsoft.com/office/drawing/2014/main" val="20003"/>
                    </a:ext>
                  </a:extLst>
                </a:gridCol>
                <a:gridCol w="2766429">
                  <a:extLst>
                    <a:ext uri="{9D8B030D-6E8A-4147-A177-3AD203B41FA5}">
                      <a16:colId xmlns:a16="http://schemas.microsoft.com/office/drawing/2014/main" val="20004"/>
                    </a:ext>
                  </a:extLst>
                </a:gridCol>
              </a:tblGrid>
              <a:tr h="230475">
                <a:tc gridSpan="5">
                  <a:txBody>
                    <a:bodyPr/>
                    <a:lstStyle/>
                    <a:p>
                      <a:pPr marL="0" marR="0" algn="ctr">
                        <a:spcBef>
                          <a:spcPts val="0"/>
                        </a:spcBef>
                        <a:spcAft>
                          <a:spcPts val="0"/>
                        </a:spcAft>
                      </a:pPr>
                      <a:r>
                        <a:rPr lang="en-US" sz="1400" dirty="0">
                          <a:effectLst/>
                        </a:rPr>
                        <a:t>Research and Writing</a:t>
                      </a:r>
                      <a:endParaRPr lang="en-US" sz="1400" b="1" dirty="0">
                        <a:effectLst/>
                        <a:latin typeface="Times New Roman" panose="02020603050405020304" pitchFamily="18" charset="0"/>
                      </a:endParaRPr>
                    </a:p>
                  </a:txBody>
                  <a:tcPr marL="58366" marR="58366"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07301">
                <a:tc>
                  <a:txBody>
                    <a:bodyPr/>
                    <a:lstStyle/>
                    <a:p>
                      <a:pPr marL="0" marR="0" algn="ctr">
                        <a:spcBef>
                          <a:spcPts val="0"/>
                        </a:spcBef>
                        <a:spcAft>
                          <a:spcPts val="0"/>
                        </a:spcAft>
                      </a:pPr>
                      <a:r>
                        <a:rPr lang="en-US" sz="1400" dirty="0">
                          <a:effectLst/>
                        </a:rPr>
                        <a:t>Title/Edition</a:t>
                      </a:r>
                      <a:endParaRPr lang="en-US" sz="1400" dirty="0">
                        <a:effectLst/>
                        <a:latin typeface="Times New Roman" panose="02020603050405020304" pitchFamily="18" charset="0"/>
                        <a:ea typeface="Times New Roman" panose="02020603050405020304" pitchFamily="18" charset="0"/>
                      </a:endParaRPr>
                    </a:p>
                  </a:txBody>
                  <a:tcPr marL="58366" marR="58366" marT="0" marB="0"/>
                </a:tc>
                <a:tc>
                  <a:txBody>
                    <a:bodyPr/>
                    <a:lstStyle/>
                    <a:p>
                      <a:pPr marL="0" marR="0" algn="ctr">
                        <a:spcBef>
                          <a:spcPts val="0"/>
                        </a:spcBef>
                        <a:spcAft>
                          <a:spcPts val="0"/>
                        </a:spcAft>
                      </a:pPr>
                      <a:r>
                        <a:rPr lang="en-US" sz="1400">
                          <a:effectLst/>
                        </a:rPr>
                        <a:t>Author/Editor</a:t>
                      </a:r>
                      <a:endParaRPr lang="en-US" sz="1400">
                        <a:effectLst/>
                        <a:latin typeface="Times New Roman" panose="02020603050405020304" pitchFamily="18" charset="0"/>
                        <a:ea typeface="Times New Roman" panose="02020603050405020304" pitchFamily="18" charset="0"/>
                      </a:endParaRPr>
                    </a:p>
                  </a:txBody>
                  <a:tcPr marL="58366" marR="58366" marT="0" marB="0"/>
                </a:tc>
                <a:tc>
                  <a:txBody>
                    <a:bodyPr/>
                    <a:lstStyle/>
                    <a:p>
                      <a:pPr marL="0" marR="0" algn="ctr">
                        <a:spcBef>
                          <a:spcPts val="0"/>
                        </a:spcBef>
                        <a:spcAft>
                          <a:spcPts val="0"/>
                        </a:spcAft>
                      </a:pPr>
                      <a:r>
                        <a:rPr lang="en-US" sz="1400" dirty="0">
                          <a:effectLst/>
                        </a:rPr>
                        <a:t>Publisher</a:t>
                      </a:r>
                      <a:endParaRPr lang="en-US" sz="1400" dirty="0">
                        <a:effectLst/>
                        <a:latin typeface="Times New Roman" panose="02020603050405020304" pitchFamily="18" charset="0"/>
                        <a:ea typeface="Times New Roman" panose="02020603050405020304" pitchFamily="18" charset="0"/>
                      </a:endParaRPr>
                    </a:p>
                  </a:txBody>
                  <a:tcPr marL="58366" marR="58366" marT="0" marB="0"/>
                </a:tc>
                <a:tc>
                  <a:txBody>
                    <a:bodyPr/>
                    <a:lstStyle/>
                    <a:p>
                      <a:pPr marL="0" marR="0" algn="ctr">
                        <a:spcBef>
                          <a:spcPts val="0"/>
                        </a:spcBef>
                        <a:spcAft>
                          <a:spcPts val="0"/>
                        </a:spcAft>
                      </a:pPr>
                      <a:r>
                        <a:rPr lang="en-US" sz="1400">
                          <a:effectLst/>
                        </a:rPr>
                        <a:t>Most Recent Edition</a:t>
                      </a:r>
                      <a:endParaRPr lang="en-US" sz="1400">
                        <a:effectLst/>
                        <a:latin typeface="Times New Roman" panose="02020603050405020304" pitchFamily="18" charset="0"/>
                        <a:ea typeface="Times New Roman" panose="02020603050405020304" pitchFamily="18" charset="0"/>
                      </a:endParaRPr>
                    </a:p>
                  </a:txBody>
                  <a:tcPr marL="58366" marR="58366" marT="0" marB="0"/>
                </a:tc>
                <a:tc>
                  <a:txBody>
                    <a:bodyPr/>
                    <a:lstStyle/>
                    <a:p>
                      <a:pPr marL="0" marR="0" algn="ctr">
                        <a:spcBef>
                          <a:spcPts val="0"/>
                        </a:spcBef>
                        <a:spcAft>
                          <a:spcPts val="0"/>
                        </a:spcAft>
                      </a:pPr>
                      <a:r>
                        <a:rPr lang="en-US" sz="1400">
                          <a:effectLst/>
                        </a:rPr>
                        <a:t>Available at MCF Library</a:t>
                      </a:r>
                      <a:endParaRPr lang="en-US" sz="1400" b="1">
                        <a:effectLst/>
                        <a:latin typeface="Times New Roman" panose="02020603050405020304" pitchFamily="18" charset="0"/>
                      </a:endParaRPr>
                    </a:p>
                  </a:txBody>
                  <a:tcPr marL="58366" marR="58366" marT="0" marB="0"/>
                </a:tc>
                <a:extLst>
                  <a:ext uri="{0D108BD9-81ED-4DB2-BD59-A6C34878D82A}">
                    <a16:rowId xmlns:a16="http://schemas.microsoft.com/office/drawing/2014/main" val="10001"/>
                  </a:ext>
                </a:extLst>
              </a:tr>
              <a:tr h="307301">
                <a:tc>
                  <a:txBody>
                    <a:bodyPr/>
                    <a:lstStyle/>
                    <a:p>
                      <a:pPr marL="0" marR="0" algn="ctr">
                        <a:spcBef>
                          <a:spcPts val="0"/>
                        </a:spcBef>
                        <a:spcAft>
                          <a:spcPts val="0"/>
                        </a:spcAft>
                      </a:pPr>
                      <a:r>
                        <a:rPr lang="en-US" sz="1400" dirty="0">
                          <a:effectLst/>
                        </a:rPr>
                        <a:t>Black’s Law Dictionary</a:t>
                      </a:r>
                      <a:endParaRPr lang="en-US" sz="1400" dirty="0">
                        <a:effectLst/>
                        <a:latin typeface="Times New Roman" panose="02020603050405020304" pitchFamily="18" charset="0"/>
                        <a:ea typeface="Times New Roman" panose="02020603050405020304" pitchFamily="18" charset="0"/>
                      </a:endParaRPr>
                    </a:p>
                  </a:txBody>
                  <a:tcPr marL="58366" marR="58366" marT="0" marB="0"/>
                </a:tc>
                <a:tc>
                  <a:txBody>
                    <a:bodyPr/>
                    <a:lstStyle/>
                    <a:p>
                      <a:pPr marL="0" marR="0" algn="ctr">
                        <a:spcBef>
                          <a:spcPts val="0"/>
                        </a:spcBef>
                        <a:spcAft>
                          <a:spcPts val="0"/>
                        </a:spcAft>
                      </a:pPr>
                      <a:r>
                        <a:rPr lang="en-US" sz="1400" dirty="0">
                          <a:effectLst/>
                        </a:rPr>
                        <a:t>Garner, Bryan Editor</a:t>
                      </a:r>
                      <a:endParaRPr lang="en-US" sz="1400" dirty="0">
                        <a:effectLst/>
                        <a:latin typeface="Times New Roman" panose="02020603050405020304" pitchFamily="18" charset="0"/>
                        <a:ea typeface="Times New Roman" panose="02020603050405020304" pitchFamily="18" charset="0"/>
                      </a:endParaRPr>
                    </a:p>
                  </a:txBody>
                  <a:tcPr marL="58366" marR="58366" marT="0" marB="0"/>
                </a:tc>
                <a:tc>
                  <a:txBody>
                    <a:bodyPr/>
                    <a:lstStyle/>
                    <a:p>
                      <a:pPr marL="0" marR="0">
                        <a:spcBef>
                          <a:spcPts val="0"/>
                        </a:spcBef>
                        <a:spcAft>
                          <a:spcPts val="0"/>
                        </a:spcAft>
                      </a:pPr>
                      <a:r>
                        <a:rPr lang="en-US" sz="1400">
                          <a:effectLst/>
                        </a:rPr>
                        <a:t>       West Group</a:t>
                      </a:r>
                      <a:endParaRPr lang="en-US" sz="1400">
                        <a:effectLst/>
                        <a:latin typeface="Times New Roman" panose="02020603050405020304" pitchFamily="18" charset="0"/>
                        <a:ea typeface="Times New Roman" panose="02020603050405020304" pitchFamily="18" charset="0"/>
                      </a:endParaRPr>
                    </a:p>
                  </a:txBody>
                  <a:tcPr marL="58366" marR="58366" marT="0" marB="0"/>
                </a:tc>
                <a:tc>
                  <a:txBody>
                    <a:bodyPr/>
                    <a:lstStyle/>
                    <a:p>
                      <a:pPr marL="0" marR="0" algn="ctr">
                        <a:spcBef>
                          <a:spcPts val="0"/>
                        </a:spcBef>
                        <a:spcAft>
                          <a:spcPts val="0"/>
                        </a:spcAft>
                      </a:pPr>
                      <a:r>
                        <a:rPr lang="en-US" sz="1400">
                          <a:effectLst/>
                        </a:rPr>
                        <a:t>10</a:t>
                      </a:r>
                      <a:r>
                        <a:rPr lang="en-US" sz="1400" baseline="30000">
                          <a:effectLst/>
                        </a:rPr>
                        <a:t>th</a:t>
                      </a:r>
                      <a:r>
                        <a:rPr lang="en-US" sz="1400">
                          <a:effectLst/>
                        </a:rPr>
                        <a:t> edition 2014</a:t>
                      </a:r>
                      <a:endParaRPr lang="en-US" sz="1400">
                        <a:effectLst/>
                        <a:latin typeface="Times New Roman" panose="02020603050405020304" pitchFamily="18" charset="0"/>
                        <a:ea typeface="Times New Roman" panose="02020603050405020304" pitchFamily="18" charset="0"/>
                      </a:endParaRPr>
                    </a:p>
                  </a:txBody>
                  <a:tcPr marL="58366" marR="58366" marT="0" marB="0"/>
                </a:tc>
                <a:tc>
                  <a:txBody>
                    <a:bodyPr/>
                    <a:lstStyle/>
                    <a:p>
                      <a:pPr marL="0" marR="0" algn="ctr">
                        <a:spcBef>
                          <a:spcPts val="0"/>
                        </a:spcBef>
                        <a:spcAft>
                          <a:spcPts val="0"/>
                        </a:spcAft>
                      </a:pPr>
                      <a:r>
                        <a:rPr lang="en-US" sz="1400">
                          <a:effectLst/>
                        </a:rPr>
                        <a:t>Any edition</a:t>
                      </a:r>
                      <a:endParaRPr lang="en-US" sz="1400">
                        <a:effectLst/>
                        <a:latin typeface="Times New Roman" panose="02020603050405020304" pitchFamily="18" charset="0"/>
                        <a:ea typeface="Times New Roman" panose="02020603050405020304" pitchFamily="18" charset="0"/>
                      </a:endParaRPr>
                    </a:p>
                  </a:txBody>
                  <a:tcPr marL="58366" marR="58366" marT="0" marB="0"/>
                </a:tc>
                <a:extLst>
                  <a:ext uri="{0D108BD9-81ED-4DB2-BD59-A6C34878D82A}">
                    <a16:rowId xmlns:a16="http://schemas.microsoft.com/office/drawing/2014/main" val="10002"/>
                  </a:ext>
                </a:extLst>
              </a:tr>
              <a:tr h="460951">
                <a:tc>
                  <a:txBody>
                    <a:bodyPr/>
                    <a:lstStyle/>
                    <a:p>
                      <a:pPr marL="0" marR="0" algn="ctr">
                        <a:spcBef>
                          <a:spcPts val="0"/>
                        </a:spcBef>
                        <a:spcAft>
                          <a:spcPts val="0"/>
                        </a:spcAft>
                      </a:pPr>
                      <a:r>
                        <a:rPr lang="en-US" sz="1400" dirty="0">
                          <a:effectLst/>
                        </a:rPr>
                        <a:t>Legal Research: How to Find and Understand the Law</a:t>
                      </a:r>
                      <a:endParaRPr lang="en-US" sz="1400" dirty="0">
                        <a:effectLst/>
                        <a:latin typeface="Times New Roman" panose="02020603050405020304" pitchFamily="18" charset="0"/>
                        <a:ea typeface="Times New Roman" panose="02020603050405020304" pitchFamily="18" charset="0"/>
                      </a:endParaRPr>
                    </a:p>
                  </a:txBody>
                  <a:tcPr marL="58366" marR="58366" marT="0" marB="0"/>
                </a:tc>
                <a:tc>
                  <a:txBody>
                    <a:bodyPr/>
                    <a:lstStyle/>
                    <a:p>
                      <a:pPr marL="0" marR="0" algn="ctr">
                        <a:spcBef>
                          <a:spcPts val="0"/>
                        </a:spcBef>
                        <a:spcAft>
                          <a:spcPts val="0"/>
                        </a:spcAft>
                      </a:pPr>
                      <a:r>
                        <a:rPr lang="en-US" sz="1400" dirty="0">
                          <a:effectLst/>
                        </a:rPr>
                        <a:t>Elias, Stephen and </a:t>
                      </a:r>
                      <a:r>
                        <a:rPr lang="en-US" sz="1400" dirty="0" err="1">
                          <a:effectLst/>
                        </a:rPr>
                        <a:t>Levinkind</a:t>
                      </a:r>
                      <a:r>
                        <a:rPr lang="en-US" sz="1400" dirty="0">
                          <a:effectLst/>
                        </a:rPr>
                        <a:t>, Susan</a:t>
                      </a:r>
                      <a:endParaRPr lang="en-US" sz="1400" dirty="0">
                        <a:effectLst/>
                        <a:latin typeface="Times New Roman" panose="02020603050405020304" pitchFamily="18" charset="0"/>
                        <a:ea typeface="Times New Roman" panose="02020603050405020304" pitchFamily="18" charset="0"/>
                      </a:endParaRPr>
                    </a:p>
                  </a:txBody>
                  <a:tcPr marL="58366" marR="58366" marT="0" marB="0"/>
                </a:tc>
                <a:tc>
                  <a:txBody>
                    <a:bodyPr/>
                    <a:lstStyle/>
                    <a:p>
                      <a:pPr marL="0" marR="0" algn="ctr">
                        <a:spcBef>
                          <a:spcPts val="0"/>
                        </a:spcBef>
                        <a:spcAft>
                          <a:spcPts val="0"/>
                        </a:spcAft>
                      </a:pPr>
                      <a:r>
                        <a:rPr lang="en-US" sz="1400" dirty="0">
                          <a:effectLst/>
                        </a:rPr>
                        <a:t>Nolo Press</a:t>
                      </a:r>
                      <a:endParaRPr lang="en-US" sz="1400" dirty="0">
                        <a:effectLst/>
                        <a:latin typeface="Times New Roman" panose="02020603050405020304" pitchFamily="18" charset="0"/>
                        <a:ea typeface="Times New Roman" panose="02020603050405020304" pitchFamily="18" charset="0"/>
                      </a:endParaRPr>
                    </a:p>
                  </a:txBody>
                  <a:tcPr marL="58366" marR="58366" marT="0" marB="0"/>
                </a:tc>
                <a:tc>
                  <a:txBody>
                    <a:bodyPr/>
                    <a:lstStyle/>
                    <a:p>
                      <a:pPr marL="0" marR="0" algn="ctr">
                        <a:spcBef>
                          <a:spcPts val="0"/>
                        </a:spcBef>
                        <a:spcAft>
                          <a:spcPts val="0"/>
                        </a:spcAft>
                      </a:pPr>
                      <a:r>
                        <a:rPr lang="en-US" sz="1400">
                          <a:effectLst/>
                        </a:rPr>
                        <a:t>17</a:t>
                      </a:r>
                      <a:r>
                        <a:rPr lang="en-US" sz="1400" baseline="30000">
                          <a:effectLst/>
                        </a:rPr>
                        <a:t>th</a:t>
                      </a:r>
                      <a:r>
                        <a:rPr lang="en-US" sz="1400">
                          <a:effectLst/>
                        </a:rPr>
                        <a:t> edition</a:t>
                      </a:r>
                    </a:p>
                    <a:p>
                      <a:pPr marL="0" marR="0" algn="ctr">
                        <a:spcBef>
                          <a:spcPts val="0"/>
                        </a:spcBef>
                        <a:spcAft>
                          <a:spcPts val="0"/>
                        </a:spcAft>
                      </a:pPr>
                      <a:r>
                        <a:rPr lang="en-US" sz="1400">
                          <a:effectLst/>
                        </a:rPr>
                        <a:t>2015</a:t>
                      </a:r>
                    </a:p>
                    <a:p>
                      <a:pPr marL="0" marR="0" algn="ctr">
                        <a:spcBef>
                          <a:spcPts val="0"/>
                        </a:spcBef>
                        <a:spcAft>
                          <a:spcPts val="0"/>
                        </a:spcAft>
                      </a:pPr>
                      <a:r>
                        <a:rPr lang="en-US" sz="1400">
                          <a:effectLst/>
                        </a:rPr>
                        <a:t> </a:t>
                      </a:r>
                      <a:endParaRPr lang="en-US" sz="1400">
                        <a:effectLst/>
                        <a:latin typeface="Times New Roman" panose="02020603050405020304" pitchFamily="18" charset="0"/>
                        <a:ea typeface="Times New Roman" panose="02020603050405020304" pitchFamily="18" charset="0"/>
                      </a:endParaRPr>
                    </a:p>
                  </a:txBody>
                  <a:tcPr marL="58366" marR="58366" marT="0" marB="0"/>
                </a:tc>
                <a:tc>
                  <a:txBody>
                    <a:bodyPr/>
                    <a:lstStyle/>
                    <a:p>
                      <a:pPr marL="0" marR="0" algn="ctr">
                        <a:spcBef>
                          <a:spcPts val="0"/>
                        </a:spcBef>
                        <a:spcAft>
                          <a:spcPts val="0"/>
                        </a:spcAft>
                      </a:pPr>
                      <a:r>
                        <a:rPr lang="en-US" sz="1400" dirty="0">
                          <a:effectLst/>
                        </a:rPr>
                        <a:t>Current edition only</a:t>
                      </a:r>
                      <a:endParaRPr lang="en-US" sz="1400" dirty="0">
                        <a:effectLst/>
                        <a:latin typeface="Times New Roman" panose="02020603050405020304" pitchFamily="18" charset="0"/>
                        <a:ea typeface="Times New Roman" panose="02020603050405020304" pitchFamily="18" charset="0"/>
                      </a:endParaRPr>
                    </a:p>
                  </a:txBody>
                  <a:tcPr marL="58366" marR="58366" marT="0" marB="0"/>
                </a:tc>
                <a:extLst>
                  <a:ext uri="{0D108BD9-81ED-4DB2-BD59-A6C34878D82A}">
                    <a16:rowId xmlns:a16="http://schemas.microsoft.com/office/drawing/2014/main" val="10003"/>
                  </a:ext>
                </a:extLst>
              </a:tr>
              <a:tr h="460951">
                <a:tc>
                  <a:txBody>
                    <a:bodyPr/>
                    <a:lstStyle/>
                    <a:p>
                      <a:pPr marL="0" marR="0" algn="ctr">
                        <a:spcBef>
                          <a:spcPts val="0"/>
                        </a:spcBef>
                        <a:spcAft>
                          <a:spcPts val="0"/>
                        </a:spcAft>
                      </a:pPr>
                      <a:r>
                        <a:rPr lang="en-US" sz="1400" dirty="0">
                          <a:effectLst/>
                        </a:rPr>
                        <a:t>Legal Writing: Process, Analysis, and Organization</a:t>
                      </a:r>
                      <a:endParaRPr lang="en-US" sz="1400" dirty="0">
                        <a:effectLst/>
                        <a:latin typeface="Times New Roman" panose="02020603050405020304" pitchFamily="18" charset="0"/>
                        <a:ea typeface="Times New Roman" panose="02020603050405020304" pitchFamily="18" charset="0"/>
                      </a:endParaRPr>
                    </a:p>
                  </a:txBody>
                  <a:tcPr marL="58366" marR="58366" marT="0" marB="0"/>
                </a:tc>
                <a:tc>
                  <a:txBody>
                    <a:bodyPr/>
                    <a:lstStyle/>
                    <a:p>
                      <a:pPr marL="0" marR="0" algn="ctr">
                        <a:spcBef>
                          <a:spcPts val="0"/>
                        </a:spcBef>
                        <a:spcAft>
                          <a:spcPts val="0"/>
                        </a:spcAft>
                      </a:pPr>
                      <a:r>
                        <a:rPr lang="en-US" sz="1400" dirty="0">
                          <a:effectLst/>
                        </a:rPr>
                        <a:t>Edwards, Linda</a:t>
                      </a:r>
                      <a:endParaRPr lang="en-US" sz="1400" dirty="0">
                        <a:effectLst/>
                        <a:latin typeface="Times New Roman" panose="02020603050405020304" pitchFamily="18" charset="0"/>
                        <a:ea typeface="Times New Roman" panose="02020603050405020304" pitchFamily="18" charset="0"/>
                      </a:endParaRPr>
                    </a:p>
                  </a:txBody>
                  <a:tcPr marL="58366" marR="58366" marT="0" marB="0"/>
                </a:tc>
                <a:tc>
                  <a:txBody>
                    <a:bodyPr/>
                    <a:lstStyle/>
                    <a:p>
                      <a:pPr marL="0" marR="0" algn="ctr">
                        <a:spcBef>
                          <a:spcPts val="0"/>
                        </a:spcBef>
                        <a:spcAft>
                          <a:spcPts val="0"/>
                        </a:spcAft>
                      </a:pPr>
                      <a:r>
                        <a:rPr lang="en-US" sz="1400">
                          <a:effectLst/>
                        </a:rPr>
                        <a:t>Aspen Publishers </a:t>
                      </a:r>
                      <a:endParaRPr lang="en-US" sz="1400">
                        <a:effectLst/>
                        <a:latin typeface="Times New Roman" panose="02020603050405020304" pitchFamily="18" charset="0"/>
                        <a:ea typeface="Times New Roman" panose="02020603050405020304" pitchFamily="18" charset="0"/>
                      </a:endParaRPr>
                    </a:p>
                  </a:txBody>
                  <a:tcPr marL="58366" marR="58366" marT="0" marB="0"/>
                </a:tc>
                <a:tc>
                  <a:txBody>
                    <a:bodyPr/>
                    <a:lstStyle/>
                    <a:p>
                      <a:pPr marL="0" marR="0" algn="ctr">
                        <a:spcBef>
                          <a:spcPts val="0"/>
                        </a:spcBef>
                        <a:spcAft>
                          <a:spcPts val="0"/>
                        </a:spcAft>
                      </a:pPr>
                      <a:r>
                        <a:rPr lang="en-US" sz="1400">
                          <a:effectLst/>
                        </a:rPr>
                        <a:t>7</a:t>
                      </a:r>
                      <a:r>
                        <a:rPr lang="en-US" sz="1400" baseline="30000">
                          <a:effectLst/>
                        </a:rPr>
                        <a:t>th </a:t>
                      </a:r>
                      <a:r>
                        <a:rPr lang="en-US" sz="1400">
                          <a:effectLst/>
                        </a:rPr>
                        <a:t>edition</a:t>
                      </a:r>
                    </a:p>
                    <a:p>
                      <a:pPr marL="0" marR="0" algn="ctr">
                        <a:spcBef>
                          <a:spcPts val="0"/>
                        </a:spcBef>
                        <a:spcAft>
                          <a:spcPts val="0"/>
                        </a:spcAft>
                      </a:pPr>
                      <a:r>
                        <a:rPr lang="en-US" sz="1400">
                          <a:effectLst/>
                        </a:rPr>
                        <a:t>2018</a:t>
                      </a:r>
                      <a:endParaRPr lang="en-US" sz="1400">
                        <a:effectLst/>
                        <a:latin typeface="Times New Roman" panose="02020603050405020304" pitchFamily="18" charset="0"/>
                        <a:ea typeface="Times New Roman" panose="02020603050405020304" pitchFamily="18" charset="0"/>
                      </a:endParaRPr>
                    </a:p>
                  </a:txBody>
                  <a:tcPr marL="58366" marR="58366" marT="0" marB="0"/>
                </a:tc>
                <a:tc>
                  <a:txBody>
                    <a:bodyPr/>
                    <a:lstStyle/>
                    <a:p>
                      <a:pPr marL="0" marR="0" algn="ctr">
                        <a:spcBef>
                          <a:spcPts val="0"/>
                        </a:spcBef>
                        <a:spcAft>
                          <a:spcPts val="0"/>
                        </a:spcAft>
                      </a:pPr>
                      <a:r>
                        <a:rPr lang="en-US" sz="1400">
                          <a:effectLst/>
                        </a:rPr>
                        <a:t>6</a:t>
                      </a:r>
                      <a:r>
                        <a:rPr lang="en-US" sz="1400" baseline="30000">
                          <a:effectLst/>
                        </a:rPr>
                        <a:t>th</a:t>
                      </a:r>
                      <a:r>
                        <a:rPr lang="en-US" sz="1400">
                          <a:effectLst/>
                        </a:rPr>
                        <a:t> edition or newer</a:t>
                      </a:r>
                      <a:endParaRPr lang="en-US" sz="1400">
                        <a:effectLst/>
                        <a:latin typeface="Times New Roman" panose="02020603050405020304" pitchFamily="18" charset="0"/>
                        <a:ea typeface="Times New Roman" panose="02020603050405020304" pitchFamily="18" charset="0"/>
                      </a:endParaRPr>
                    </a:p>
                  </a:txBody>
                  <a:tcPr marL="58366" marR="58366" marT="0" marB="0"/>
                </a:tc>
                <a:extLst>
                  <a:ext uri="{0D108BD9-81ED-4DB2-BD59-A6C34878D82A}">
                    <a16:rowId xmlns:a16="http://schemas.microsoft.com/office/drawing/2014/main" val="10004"/>
                  </a:ext>
                </a:extLst>
              </a:tr>
              <a:tr h="440655">
                <a:tc>
                  <a:txBody>
                    <a:bodyPr/>
                    <a:lstStyle/>
                    <a:p>
                      <a:pPr marL="0" marR="0">
                        <a:spcBef>
                          <a:spcPts val="0"/>
                        </a:spcBef>
                        <a:spcAft>
                          <a:spcPts val="0"/>
                        </a:spcAft>
                      </a:pPr>
                      <a:r>
                        <a:rPr lang="en-US" sz="1400" dirty="0">
                          <a:effectLst/>
                        </a:rPr>
                        <a:t> </a:t>
                      </a:r>
                      <a:endParaRPr lang="en-US" sz="1400" dirty="0">
                        <a:effectLst/>
                        <a:latin typeface="Times New Roman" panose="02020603050405020304" pitchFamily="18" charset="0"/>
                        <a:ea typeface="Times New Roman" panose="02020603050405020304" pitchFamily="18" charset="0"/>
                      </a:endParaRPr>
                    </a:p>
                  </a:txBody>
                  <a:tcPr marL="58366" marR="58366" marT="0" marB="0"/>
                </a:tc>
                <a:tc>
                  <a:txBody>
                    <a:bodyPr/>
                    <a:lstStyle/>
                    <a:p>
                      <a:pPr marL="0" marR="0" algn="ctr">
                        <a:spcBef>
                          <a:spcPts val="0"/>
                        </a:spcBef>
                        <a:spcAft>
                          <a:spcPts val="0"/>
                        </a:spcAft>
                      </a:pPr>
                      <a:r>
                        <a:rPr lang="en-US" sz="1400" dirty="0">
                          <a:effectLst/>
                        </a:rPr>
                        <a:t> </a:t>
                      </a:r>
                      <a:endParaRPr lang="en-US" sz="1400" dirty="0">
                        <a:effectLst/>
                        <a:latin typeface="Times New Roman" panose="02020603050405020304" pitchFamily="18" charset="0"/>
                        <a:ea typeface="Times New Roman" panose="02020603050405020304" pitchFamily="18" charset="0"/>
                      </a:endParaRPr>
                    </a:p>
                  </a:txBody>
                  <a:tcPr marL="58366" marR="58366" marT="0" marB="0"/>
                </a:tc>
                <a:tc>
                  <a:txBody>
                    <a:bodyPr/>
                    <a:lstStyle/>
                    <a:p>
                      <a:pPr marL="0" marR="0" algn="ctr">
                        <a:spcBef>
                          <a:spcPts val="0"/>
                        </a:spcBef>
                        <a:spcAft>
                          <a:spcPts val="0"/>
                        </a:spcAft>
                      </a:pPr>
                      <a:r>
                        <a:rPr lang="en-US" sz="1400" dirty="0">
                          <a:effectLst/>
                        </a:rPr>
                        <a:t> </a:t>
                      </a:r>
                      <a:endParaRPr lang="en-US" sz="1400" dirty="0">
                        <a:effectLst/>
                        <a:latin typeface="Times New Roman" panose="02020603050405020304" pitchFamily="18" charset="0"/>
                        <a:ea typeface="Times New Roman" panose="02020603050405020304" pitchFamily="18" charset="0"/>
                      </a:endParaRPr>
                    </a:p>
                  </a:txBody>
                  <a:tcPr marL="58366" marR="58366" marT="0" marB="0"/>
                </a:tc>
                <a:tc>
                  <a:txBody>
                    <a:bodyPr/>
                    <a:lstStyle/>
                    <a:p>
                      <a:pPr marL="0" marR="0" algn="ctr">
                        <a:spcBef>
                          <a:spcPts val="0"/>
                        </a:spcBef>
                        <a:spcAft>
                          <a:spcPts val="0"/>
                        </a:spcAft>
                      </a:pPr>
                      <a:r>
                        <a:rPr lang="en-US" sz="1400">
                          <a:effectLst/>
                        </a:rPr>
                        <a:t> </a:t>
                      </a:r>
                      <a:endParaRPr lang="en-US" sz="1400">
                        <a:effectLst/>
                        <a:latin typeface="Times New Roman" panose="02020603050405020304" pitchFamily="18" charset="0"/>
                        <a:ea typeface="Times New Roman" panose="02020603050405020304" pitchFamily="18" charset="0"/>
                      </a:endParaRPr>
                    </a:p>
                  </a:txBody>
                  <a:tcPr marL="58366" marR="58366" marT="0" marB="0"/>
                </a:tc>
                <a:tc>
                  <a:txBody>
                    <a:bodyPr/>
                    <a:lstStyle/>
                    <a:p>
                      <a:pPr marL="0" marR="0">
                        <a:spcBef>
                          <a:spcPts val="0"/>
                        </a:spcBef>
                        <a:spcAft>
                          <a:spcPts val="0"/>
                        </a:spcAft>
                      </a:pPr>
                      <a:r>
                        <a:rPr lang="en-US" sz="1400">
                          <a:effectLst/>
                        </a:rPr>
                        <a:t> </a:t>
                      </a:r>
                      <a:endParaRPr lang="en-US" sz="1400">
                        <a:effectLst/>
                        <a:latin typeface="Times New Roman" panose="02020603050405020304" pitchFamily="18" charset="0"/>
                        <a:ea typeface="Times New Roman" panose="02020603050405020304" pitchFamily="18" charset="0"/>
                      </a:endParaRPr>
                    </a:p>
                  </a:txBody>
                  <a:tcPr marL="58366" marR="58366" marT="0" marB="0"/>
                </a:tc>
                <a:extLst>
                  <a:ext uri="{0D108BD9-81ED-4DB2-BD59-A6C34878D82A}">
                    <a16:rowId xmlns:a16="http://schemas.microsoft.com/office/drawing/2014/main" val="10005"/>
                  </a:ext>
                </a:extLst>
              </a:tr>
              <a:tr h="230475">
                <a:tc gridSpan="5">
                  <a:txBody>
                    <a:bodyPr/>
                    <a:lstStyle/>
                    <a:p>
                      <a:pPr marL="0" marR="0" algn="ctr">
                        <a:spcBef>
                          <a:spcPts val="0"/>
                        </a:spcBef>
                        <a:spcAft>
                          <a:spcPts val="0"/>
                        </a:spcAft>
                      </a:pPr>
                      <a:r>
                        <a:rPr lang="en-US" sz="1400" dirty="0">
                          <a:effectLst/>
                        </a:rPr>
                        <a:t>Primary Resources</a:t>
                      </a:r>
                      <a:endParaRPr lang="en-US" sz="1400" dirty="0">
                        <a:effectLst/>
                        <a:latin typeface="Times New Roman" panose="02020603050405020304" pitchFamily="18" charset="0"/>
                        <a:ea typeface="Times New Roman" panose="02020603050405020304" pitchFamily="18" charset="0"/>
                      </a:endParaRPr>
                    </a:p>
                  </a:txBody>
                  <a:tcPr marL="58366" marR="58366"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6"/>
                  </a:ext>
                </a:extLst>
              </a:tr>
              <a:tr h="307301">
                <a:tc>
                  <a:txBody>
                    <a:bodyPr/>
                    <a:lstStyle/>
                    <a:p>
                      <a:pPr marL="0" marR="0" algn="ctr">
                        <a:spcBef>
                          <a:spcPts val="0"/>
                        </a:spcBef>
                        <a:spcAft>
                          <a:spcPts val="0"/>
                        </a:spcAft>
                      </a:pPr>
                      <a:r>
                        <a:rPr lang="en-US" sz="1400">
                          <a:effectLst/>
                        </a:rPr>
                        <a:t>Title/Edition</a:t>
                      </a:r>
                      <a:endParaRPr lang="en-US" sz="1400">
                        <a:effectLst/>
                        <a:latin typeface="Times New Roman" panose="02020603050405020304" pitchFamily="18" charset="0"/>
                        <a:ea typeface="Times New Roman" panose="02020603050405020304" pitchFamily="18" charset="0"/>
                      </a:endParaRPr>
                    </a:p>
                  </a:txBody>
                  <a:tcPr marL="58366" marR="58366" marT="0" marB="0"/>
                </a:tc>
                <a:tc>
                  <a:txBody>
                    <a:bodyPr/>
                    <a:lstStyle/>
                    <a:p>
                      <a:pPr marL="0" marR="0" algn="ctr">
                        <a:spcBef>
                          <a:spcPts val="0"/>
                        </a:spcBef>
                        <a:spcAft>
                          <a:spcPts val="0"/>
                        </a:spcAft>
                      </a:pPr>
                      <a:r>
                        <a:rPr lang="en-US" sz="1400" dirty="0">
                          <a:effectLst/>
                        </a:rPr>
                        <a:t>Author/Editor</a:t>
                      </a:r>
                      <a:endParaRPr lang="en-US" sz="1400" dirty="0">
                        <a:effectLst/>
                        <a:latin typeface="Times New Roman" panose="02020603050405020304" pitchFamily="18" charset="0"/>
                        <a:ea typeface="Times New Roman" panose="02020603050405020304" pitchFamily="18" charset="0"/>
                      </a:endParaRPr>
                    </a:p>
                  </a:txBody>
                  <a:tcPr marL="58366" marR="58366" marT="0" marB="0"/>
                </a:tc>
                <a:tc>
                  <a:txBody>
                    <a:bodyPr/>
                    <a:lstStyle/>
                    <a:p>
                      <a:pPr marL="0" marR="0" algn="ctr">
                        <a:spcBef>
                          <a:spcPts val="0"/>
                        </a:spcBef>
                        <a:spcAft>
                          <a:spcPts val="0"/>
                        </a:spcAft>
                      </a:pPr>
                      <a:r>
                        <a:rPr lang="en-US" sz="1400">
                          <a:effectLst/>
                        </a:rPr>
                        <a:t>Publisher</a:t>
                      </a:r>
                      <a:endParaRPr lang="en-US" sz="1400">
                        <a:effectLst/>
                        <a:latin typeface="Times New Roman" panose="02020603050405020304" pitchFamily="18" charset="0"/>
                        <a:ea typeface="Times New Roman" panose="02020603050405020304" pitchFamily="18" charset="0"/>
                      </a:endParaRPr>
                    </a:p>
                  </a:txBody>
                  <a:tcPr marL="58366" marR="58366" marT="0" marB="0"/>
                </a:tc>
                <a:tc>
                  <a:txBody>
                    <a:bodyPr/>
                    <a:lstStyle/>
                    <a:p>
                      <a:pPr marL="0" marR="0" algn="ctr">
                        <a:spcBef>
                          <a:spcPts val="0"/>
                        </a:spcBef>
                        <a:spcAft>
                          <a:spcPts val="0"/>
                        </a:spcAft>
                      </a:pPr>
                      <a:r>
                        <a:rPr lang="en-US" sz="1400">
                          <a:effectLst/>
                        </a:rPr>
                        <a:t>Most Recent Edition</a:t>
                      </a:r>
                      <a:endParaRPr lang="en-US" sz="1400">
                        <a:effectLst/>
                        <a:latin typeface="Times New Roman" panose="02020603050405020304" pitchFamily="18" charset="0"/>
                        <a:ea typeface="Times New Roman" panose="02020603050405020304" pitchFamily="18" charset="0"/>
                      </a:endParaRPr>
                    </a:p>
                  </a:txBody>
                  <a:tcPr marL="58366" marR="58366" marT="0" marB="0"/>
                </a:tc>
                <a:tc>
                  <a:txBody>
                    <a:bodyPr/>
                    <a:lstStyle/>
                    <a:p>
                      <a:pPr marL="0" marR="0" algn="ctr">
                        <a:spcBef>
                          <a:spcPts val="0"/>
                        </a:spcBef>
                        <a:spcAft>
                          <a:spcPts val="0"/>
                        </a:spcAft>
                      </a:pPr>
                      <a:r>
                        <a:rPr lang="en-US" sz="1400">
                          <a:effectLst/>
                        </a:rPr>
                        <a:t>Available at MCF Library</a:t>
                      </a:r>
                      <a:endParaRPr lang="en-US" sz="1400" b="1">
                        <a:effectLst/>
                        <a:latin typeface="Times New Roman" panose="02020603050405020304" pitchFamily="18" charset="0"/>
                      </a:endParaRPr>
                    </a:p>
                  </a:txBody>
                  <a:tcPr marL="58366" marR="58366" marT="0" marB="0"/>
                </a:tc>
                <a:extLst>
                  <a:ext uri="{0D108BD9-81ED-4DB2-BD59-A6C34878D82A}">
                    <a16:rowId xmlns:a16="http://schemas.microsoft.com/office/drawing/2014/main" val="10007"/>
                  </a:ext>
                </a:extLst>
              </a:tr>
              <a:tr h="460951">
                <a:tc>
                  <a:txBody>
                    <a:bodyPr/>
                    <a:lstStyle/>
                    <a:p>
                      <a:pPr marL="0" marR="0" algn="ctr">
                        <a:spcBef>
                          <a:spcPts val="0"/>
                        </a:spcBef>
                        <a:spcAft>
                          <a:spcPts val="0"/>
                        </a:spcAft>
                      </a:pPr>
                      <a:r>
                        <a:rPr lang="en-US" sz="1400">
                          <a:effectLst/>
                        </a:rPr>
                        <a:t>Department of Corrections Policy Manual</a:t>
                      </a:r>
                      <a:endParaRPr lang="en-US" sz="1400">
                        <a:effectLst/>
                        <a:latin typeface="Times New Roman" panose="02020603050405020304" pitchFamily="18" charset="0"/>
                        <a:ea typeface="Times New Roman" panose="02020603050405020304" pitchFamily="18" charset="0"/>
                      </a:endParaRPr>
                    </a:p>
                  </a:txBody>
                  <a:tcPr marL="58366" marR="58366" marT="0" marB="0"/>
                </a:tc>
                <a:tc>
                  <a:txBody>
                    <a:bodyPr/>
                    <a:lstStyle/>
                    <a:p>
                      <a:pPr marL="0" marR="0" algn="ctr">
                        <a:spcBef>
                          <a:spcPts val="0"/>
                        </a:spcBef>
                        <a:spcAft>
                          <a:spcPts val="0"/>
                        </a:spcAft>
                      </a:pPr>
                      <a:r>
                        <a:rPr lang="en-US" sz="1400" dirty="0">
                          <a:effectLst/>
                        </a:rPr>
                        <a:t>MNDOC</a:t>
                      </a:r>
                      <a:endParaRPr lang="en-US" sz="1400" dirty="0">
                        <a:effectLst/>
                        <a:latin typeface="Times New Roman" panose="02020603050405020304" pitchFamily="18" charset="0"/>
                        <a:ea typeface="Times New Roman" panose="02020603050405020304" pitchFamily="18" charset="0"/>
                      </a:endParaRPr>
                    </a:p>
                  </a:txBody>
                  <a:tcPr marL="58366" marR="58366" marT="0" marB="0"/>
                </a:tc>
                <a:tc>
                  <a:txBody>
                    <a:bodyPr/>
                    <a:lstStyle/>
                    <a:p>
                      <a:pPr marL="0" marR="0" algn="ctr">
                        <a:spcBef>
                          <a:spcPts val="0"/>
                        </a:spcBef>
                        <a:spcAft>
                          <a:spcPts val="0"/>
                        </a:spcAft>
                      </a:pPr>
                      <a:r>
                        <a:rPr lang="en-US" sz="1400" dirty="0">
                          <a:effectLst/>
                        </a:rPr>
                        <a:t>MNDOC</a:t>
                      </a:r>
                      <a:endParaRPr lang="en-US" sz="1400" dirty="0">
                        <a:effectLst/>
                        <a:latin typeface="Times New Roman" panose="02020603050405020304" pitchFamily="18" charset="0"/>
                        <a:ea typeface="Times New Roman" panose="02020603050405020304" pitchFamily="18" charset="0"/>
                      </a:endParaRPr>
                    </a:p>
                  </a:txBody>
                  <a:tcPr marL="58366" marR="58366" marT="0" marB="0"/>
                </a:tc>
                <a:tc>
                  <a:txBody>
                    <a:bodyPr/>
                    <a:lstStyle/>
                    <a:p>
                      <a:pPr marL="0" marR="0" algn="ctr">
                        <a:spcBef>
                          <a:spcPts val="0"/>
                        </a:spcBef>
                        <a:spcAft>
                          <a:spcPts val="0"/>
                        </a:spcAft>
                      </a:pPr>
                      <a:r>
                        <a:rPr lang="en-US" sz="1400">
                          <a:effectLst/>
                        </a:rPr>
                        <a:t>Updated monthly</a:t>
                      </a:r>
                      <a:endParaRPr lang="en-US" sz="1400">
                        <a:effectLst/>
                        <a:latin typeface="Times New Roman" panose="02020603050405020304" pitchFamily="18" charset="0"/>
                        <a:ea typeface="Times New Roman" panose="02020603050405020304" pitchFamily="18" charset="0"/>
                      </a:endParaRPr>
                    </a:p>
                  </a:txBody>
                  <a:tcPr marL="58366" marR="58366" marT="0" marB="0"/>
                </a:tc>
                <a:tc>
                  <a:txBody>
                    <a:bodyPr/>
                    <a:lstStyle/>
                    <a:p>
                      <a:pPr marL="0" marR="0" algn="ctr">
                        <a:spcBef>
                          <a:spcPts val="0"/>
                        </a:spcBef>
                        <a:spcAft>
                          <a:spcPts val="0"/>
                        </a:spcAft>
                      </a:pPr>
                      <a:r>
                        <a:rPr lang="en-US" sz="1400">
                          <a:effectLst/>
                        </a:rPr>
                        <a:t>Current policies on offender network</a:t>
                      </a:r>
                      <a:endParaRPr lang="en-US" sz="1400">
                        <a:effectLst/>
                        <a:latin typeface="Times New Roman" panose="02020603050405020304" pitchFamily="18" charset="0"/>
                        <a:ea typeface="Times New Roman" panose="02020603050405020304" pitchFamily="18" charset="0"/>
                      </a:endParaRPr>
                    </a:p>
                  </a:txBody>
                  <a:tcPr marL="58366" marR="58366" marT="0" marB="0"/>
                </a:tc>
                <a:extLst>
                  <a:ext uri="{0D108BD9-81ED-4DB2-BD59-A6C34878D82A}">
                    <a16:rowId xmlns:a16="http://schemas.microsoft.com/office/drawing/2014/main" val="10008"/>
                  </a:ext>
                </a:extLst>
              </a:tr>
              <a:tr h="307301">
                <a:tc>
                  <a:txBody>
                    <a:bodyPr/>
                    <a:lstStyle/>
                    <a:p>
                      <a:pPr marL="0" marR="0" algn="ctr">
                        <a:spcBef>
                          <a:spcPts val="0"/>
                        </a:spcBef>
                        <a:spcAft>
                          <a:spcPts val="0"/>
                        </a:spcAft>
                      </a:pPr>
                      <a:r>
                        <a:rPr lang="en-US" sz="1400">
                          <a:effectLst/>
                        </a:rPr>
                        <a:t>Minnesota Statutes</a:t>
                      </a:r>
                      <a:endParaRPr lang="en-US" sz="1400">
                        <a:effectLst/>
                        <a:latin typeface="Times New Roman" panose="02020603050405020304" pitchFamily="18" charset="0"/>
                        <a:ea typeface="Times New Roman" panose="02020603050405020304" pitchFamily="18" charset="0"/>
                      </a:endParaRPr>
                    </a:p>
                  </a:txBody>
                  <a:tcPr marL="58366" marR="58366" marT="0" marB="0"/>
                </a:tc>
                <a:tc>
                  <a:txBody>
                    <a:bodyPr/>
                    <a:lstStyle/>
                    <a:p>
                      <a:pPr marL="0" marR="0" algn="ctr">
                        <a:spcBef>
                          <a:spcPts val="0"/>
                        </a:spcBef>
                        <a:spcAft>
                          <a:spcPts val="0"/>
                        </a:spcAft>
                      </a:pPr>
                      <a:r>
                        <a:rPr lang="en-US" sz="1400">
                          <a:effectLst/>
                        </a:rPr>
                        <a:t>-----------</a:t>
                      </a:r>
                      <a:endParaRPr lang="en-US" sz="1400">
                        <a:effectLst/>
                        <a:latin typeface="Times New Roman" panose="02020603050405020304" pitchFamily="18" charset="0"/>
                        <a:ea typeface="Times New Roman" panose="02020603050405020304" pitchFamily="18" charset="0"/>
                      </a:endParaRPr>
                    </a:p>
                  </a:txBody>
                  <a:tcPr marL="58366" marR="58366" marT="0" marB="0"/>
                </a:tc>
                <a:tc>
                  <a:txBody>
                    <a:bodyPr/>
                    <a:lstStyle/>
                    <a:p>
                      <a:pPr marL="0" marR="0" algn="ctr">
                        <a:spcBef>
                          <a:spcPts val="0"/>
                        </a:spcBef>
                        <a:spcAft>
                          <a:spcPts val="0"/>
                        </a:spcAft>
                      </a:pPr>
                      <a:r>
                        <a:rPr lang="en-US" sz="1400" dirty="0" err="1">
                          <a:effectLst/>
                        </a:rPr>
                        <a:t>Revisor</a:t>
                      </a:r>
                      <a:r>
                        <a:rPr lang="en-US" sz="1400" dirty="0">
                          <a:effectLst/>
                        </a:rPr>
                        <a:t> of Statutes, State of Minnesota</a:t>
                      </a:r>
                      <a:endParaRPr lang="en-US" sz="1400" dirty="0">
                        <a:effectLst/>
                        <a:latin typeface="Times New Roman" panose="02020603050405020304" pitchFamily="18" charset="0"/>
                        <a:ea typeface="Times New Roman" panose="02020603050405020304" pitchFamily="18" charset="0"/>
                      </a:endParaRPr>
                    </a:p>
                  </a:txBody>
                  <a:tcPr marL="58366" marR="58366" marT="0" marB="0"/>
                </a:tc>
                <a:tc>
                  <a:txBody>
                    <a:bodyPr/>
                    <a:lstStyle/>
                    <a:p>
                      <a:pPr marL="0" marR="0" algn="ctr">
                        <a:spcBef>
                          <a:spcPts val="0"/>
                        </a:spcBef>
                        <a:spcAft>
                          <a:spcPts val="0"/>
                        </a:spcAft>
                      </a:pPr>
                      <a:r>
                        <a:rPr lang="en-US" sz="1400">
                          <a:effectLst/>
                        </a:rPr>
                        <a:t>2016</a:t>
                      </a:r>
                      <a:endParaRPr lang="en-US" sz="1400">
                        <a:effectLst/>
                        <a:latin typeface="Times New Roman" panose="02020603050405020304" pitchFamily="18" charset="0"/>
                        <a:ea typeface="Times New Roman" panose="02020603050405020304" pitchFamily="18" charset="0"/>
                      </a:endParaRPr>
                    </a:p>
                  </a:txBody>
                  <a:tcPr marL="58366" marR="58366" marT="0" marB="0"/>
                </a:tc>
                <a:tc>
                  <a:txBody>
                    <a:bodyPr/>
                    <a:lstStyle/>
                    <a:p>
                      <a:pPr marL="0" marR="0" algn="ctr">
                        <a:spcBef>
                          <a:spcPts val="0"/>
                        </a:spcBef>
                        <a:spcAft>
                          <a:spcPts val="0"/>
                        </a:spcAft>
                      </a:pPr>
                      <a:r>
                        <a:rPr lang="en-US" sz="1400">
                          <a:effectLst/>
                        </a:rPr>
                        <a:t>Current set only</a:t>
                      </a:r>
                      <a:endParaRPr lang="en-US" sz="1400">
                        <a:effectLst/>
                        <a:latin typeface="Times New Roman" panose="02020603050405020304" pitchFamily="18" charset="0"/>
                        <a:ea typeface="Times New Roman" panose="02020603050405020304" pitchFamily="18" charset="0"/>
                      </a:endParaRPr>
                    </a:p>
                  </a:txBody>
                  <a:tcPr marL="58366" marR="58366" marT="0" marB="0"/>
                </a:tc>
                <a:extLst>
                  <a:ext uri="{0D108BD9-81ED-4DB2-BD59-A6C34878D82A}">
                    <a16:rowId xmlns:a16="http://schemas.microsoft.com/office/drawing/2014/main" val="10009"/>
                  </a:ext>
                </a:extLst>
              </a:tr>
              <a:tr h="307301">
                <a:tc>
                  <a:txBody>
                    <a:bodyPr/>
                    <a:lstStyle/>
                    <a:p>
                      <a:pPr marL="0" marR="0" algn="ctr">
                        <a:spcBef>
                          <a:spcPts val="0"/>
                        </a:spcBef>
                        <a:spcAft>
                          <a:spcPts val="0"/>
                        </a:spcAft>
                      </a:pPr>
                      <a:r>
                        <a:rPr lang="en-US" sz="1400">
                          <a:effectLst/>
                        </a:rPr>
                        <a:t>Minnesota Rules</a:t>
                      </a:r>
                      <a:endParaRPr lang="en-US" sz="1400">
                        <a:effectLst/>
                        <a:latin typeface="Times New Roman" panose="02020603050405020304" pitchFamily="18" charset="0"/>
                        <a:ea typeface="Times New Roman" panose="02020603050405020304" pitchFamily="18" charset="0"/>
                      </a:endParaRPr>
                    </a:p>
                  </a:txBody>
                  <a:tcPr marL="58366" marR="58366" marT="0" marB="0"/>
                </a:tc>
                <a:tc>
                  <a:txBody>
                    <a:bodyPr/>
                    <a:lstStyle/>
                    <a:p>
                      <a:pPr marL="0" marR="0" algn="ctr">
                        <a:spcBef>
                          <a:spcPts val="0"/>
                        </a:spcBef>
                        <a:spcAft>
                          <a:spcPts val="0"/>
                        </a:spcAft>
                      </a:pPr>
                      <a:r>
                        <a:rPr lang="en-US" sz="1400">
                          <a:effectLst/>
                        </a:rPr>
                        <a:t>------------</a:t>
                      </a:r>
                      <a:endParaRPr lang="en-US" sz="1400">
                        <a:effectLst/>
                        <a:latin typeface="Times New Roman" panose="02020603050405020304" pitchFamily="18" charset="0"/>
                        <a:ea typeface="Times New Roman" panose="02020603050405020304" pitchFamily="18" charset="0"/>
                      </a:endParaRPr>
                    </a:p>
                  </a:txBody>
                  <a:tcPr marL="58366" marR="58366" marT="0" marB="0"/>
                </a:tc>
                <a:tc>
                  <a:txBody>
                    <a:bodyPr/>
                    <a:lstStyle/>
                    <a:p>
                      <a:pPr marL="0" marR="0" algn="ctr">
                        <a:spcBef>
                          <a:spcPts val="0"/>
                        </a:spcBef>
                        <a:spcAft>
                          <a:spcPts val="0"/>
                        </a:spcAft>
                      </a:pPr>
                      <a:r>
                        <a:rPr lang="en-US" sz="1400" dirty="0" err="1">
                          <a:effectLst/>
                        </a:rPr>
                        <a:t>Revisor</a:t>
                      </a:r>
                      <a:r>
                        <a:rPr lang="en-US" sz="1400" dirty="0">
                          <a:effectLst/>
                        </a:rPr>
                        <a:t> of Statutes, State of Minnesota</a:t>
                      </a:r>
                      <a:endParaRPr lang="en-US" sz="1400" dirty="0">
                        <a:effectLst/>
                        <a:latin typeface="Times New Roman" panose="02020603050405020304" pitchFamily="18" charset="0"/>
                        <a:ea typeface="Times New Roman" panose="02020603050405020304" pitchFamily="18" charset="0"/>
                      </a:endParaRPr>
                    </a:p>
                  </a:txBody>
                  <a:tcPr marL="58366" marR="58366" marT="0" marB="0"/>
                </a:tc>
                <a:tc>
                  <a:txBody>
                    <a:bodyPr/>
                    <a:lstStyle/>
                    <a:p>
                      <a:pPr marL="0" marR="0" algn="ctr">
                        <a:spcBef>
                          <a:spcPts val="0"/>
                        </a:spcBef>
                        <a:spcAft>
                          <a:spcPts val="0"/>
                        </a:spcAft>
                      </a:pPr>
                      <a:r>
                        <a:rPr lang="en-US" sz="1400" dirty="0">
                          <a:effectLst/>
                        </a:rPr>
                        <a:t>2017</a:t>
                      </a:r>
                      <a:endParaRPr lang="en-US" sz="1400" dirty="0">
                        <a:effectLst/>
                        <a:latin typeface="Times New Roman" panose="02020603050405020304" pitchFamily="18" charset="0"/>
                        <a:ea typeface="Times New Roman" panose="02020603050405020304" pitchFamily="18" charset="0"/>
                      </a:endParaRPr>
                    </a:p>
                  </a:txBody>
                  <a:tcPr marL="58366" marR="58366" marT="0" marB="0"/>
                </a:tc>
                <a:tc>
                  <a:txBody>
                    <a:bodyPr/>
                    <a:lstStyle/>
                    <a:p>
                      <a:pPr marL="0" marR="0" algn="ctr">
                        <a:spcBef>
                          <a:spcPts val="0"/>
                        </a:spcBef>
                        <a:spcAft>
                          <a:spcPts val="0"/>
                        </a:spcAft>
                      </a:pPr>
                      <a:r>
                        <a:rPr lang="en-US" sz="1400">
                          <a:effectLst/>
                        </a:rPr>
                        <a:t>Current set only</a:t>
                      </a:r>
                      <a:endParaRPr lang="en-US" sz="1400">
                        <a:effectLst/>
                        <a:latin typeface="Times New Roman" panose="02020603050405020304" pitchFamily="18" charset="0"/>
                        <a:ea typeface="Times New Roman" panose="02020603050405020304" pitchFamily="18" charset="0"/>
                      </a:endParaRPr>
                    </a:p>
                  </a:txBody>
                  <a:tcPr marL="58366" marR="58366" marT="0" marB="0"/>
                </a:tc>
                <a:extLst>
                  <a:ext uri="{0D108BD9-81ED-4DB2-BD59-A6C34878D82A}">
                    <a16:rowId xmlns:a16="http://schemas.microsoft.com/office/drawing/2014/main" val="10010"/>
                  </a:ext>
                </a:extLst>
              </a:tr>
              <a:tr h="307301">
                <a:tc>
                  <a:txBody>
                    <a:bodyPr/>
                    <a:lstStyle/>
                    <a:p>
                      <a:pPr marL="0" marR="0" algn="ctr">
                        <a:spcBef>
                          <a:spcPts val="0"/>
                        </a:spcBef>
                        <a:spcAft>
                          <a:spcPts val="0"/>
                        </a:spcAft>
                      </a:pPr>
                      <a:r>
                        <a:rPr lang="en-US" sz="1400">
                          <a:effectLst/>
                        </a:rPr>
                        <a:t>Laws of Minnesota</a:t>
                      </a:r>
                    </a:p>
                    <a:p>
                      <a:pPr marL="0" marR="0" algn="ctr">
                        <a:spcBef>
                          <a:spcPts val="0"/>
                        </a:spcBef>
                        <a:spcAft>
                          <a:spcPts val="0"/>
                        </a:spcAft>
                      </a:pPr>
                      <a:r>
                        <a:rPr lang="en-US" sz="1400">
                          <a:effectLst/>
                        </a:rPr>
                        <a:t>(MN Session Laws)</a:t>
                      </a:r>
                      <a:endParaRPr lang="en-US" sz="1400">
                        <a:effectLst/>
                        <a:latin typeface="Times New Roman" panose="02020603050405020304" pitchFamily="18" charset="0"/>
                        <a:ea typeface="Times New Roman" panose="02020603050405020304" pitchFamily="18" charset="0"/>
                      </a:endParaRPr>
                    </a:p>
                  </a:txBody>
                  <a:tcPr marL="58366" marR="58366" marT="0" marB="0"/>
                </a:tc>
                <a:tc>
                  <a:txBody>
                    <a:bodyPr/>
                    <a:lstStyle/>
                    <a:p>
                      <a:pPr marL="0" marR="0" algn="ctr">
                        <a:spcBef>
                          <a:spcPts val="0"/>
                        </a:spcBef>
                        <a:spcAft>
                          <a:spcPts val="0"/>
                        </a:spcAft>
                      </a:pPr>
                      <a:r>
                        <a:rPr lang="en-US" sz="1400">
                          <a:effectLst/>
                        </a:rPr>
                        <a:t>------------</a:t>
                      </a:r>
                      <a:endParaRPr lang="en-US" sz="1400">
                        <a:effectLst/>
                        <a:latin typeface="Times New Roman" panose="02020603050405020304" pitchFamily="18" charset="0"/>
                        <a:ea typeface="Times New Roman" panose="02020603050405020304" pitchFamily="18" charset="0"/>
                      </a:endParaRPr>
                    </a:p>
                  </a:txBody>
                  <a:tcPr marL="58366" marR="58366" marT="0" marB="0"/>
                </a:tc>
                <a:tc>
                  <a:txBody>
                    <a:bodyPr/>
                    <a:lstStyle/>
                    <a:p>
                      <a:pPr marL="0" marR="0" algn="ctr">
                        <a:spcBef>
                          <a:spcPts val="0"/>
                        </a:spcBef>
                        <a:spcAft>
                          <a:spcPts val="0"/>
                        </a:spcAft>
                      </a:pPr>
                      <a:r>
                        <a:rPr lang="en-US" sz="1400" dirty="0" err="1">
                          <a:effectLst/>
                        </a:rPr>
                        <a:t>Revisor</a:t>
                      </a:r>
                      <a:r>
                        <a:rPr lang="en-US" sz="1400" dirty="0">
                          <a:effectLst/>
                        </a:rPr>
                        <a:t> of Statutes, State of Minnesota</a:t>
                      </a:r>
                      <a:endParaRPr lang="en-US" sz="1400" dirty="0">
                        <a:effectLst/>
                        <a:latin typeface="Times New Roman" panose="02020603050405020304" pitchFamily="18" charset="0"/>
                        <a:ea typeface="Times New Roman" panose="02020603050405020304" pitchFamily="18" charset="0"/>
                      </a:endParaRPr>
                    </a:p>
                  </a:txBody>
                  <a:tcPr marL="58366" marR="58366" marT="0" marB="0"/>
                </a:tc>
                <a:tc>
                  <a:txBody>
                    <a:bodyPr/>
                    <a:lstStyle/>
                    <a:p>
                      <a:pPr marL="0" marR="0" algn="ctr">
                        <a:spcBef>
                          <a:spcPts val="0"/>
                        </a:spcBef>
                        <a:spcAft>
                          <a:spcPts val="0"/>
                        </a:spcAft>
                      </a:pPr>
                      <a:r>
                        <a:rPr lang="en-US" sz="1400" dirty="0">
                          <a:effectLst/>
                        </a:rPr>
                        <a:t>2017</a:t>
                      </a:r>
                      <a:endParaRPr lang="en-US" sz="1400" dirty="0">
                        <a:effectLst/>
                        <a:latin typeface="Times New Roman" panose="02020603050405020304" pitchFamily="18" charset="0"/>
                        <a:ea typeface="Times New Roman" panose="02020603050405020304" pitchFamily="18" charset="0"/>
                      </a:endParaRPr>
                    </a:p>
                  </a:txBody>
                  <a:tcPr marL="58366" marR="58366" marT="0" marB="0"/>
                </a:tc>
                <a:tc>
                  <a:txBody>
                    <a:bodyPr/>
                    <a:lstStyle/>
                    <a:p>
                      <a:pPr marL="0" marR="0" algn="ctr">
                        <a:spcBef>
                          <a:spcPts val="0"/>
                        </a:spcBef>
                        <a:spcAft>
                          <a:spcPts val="0"/>
                        </a:spcAft>
                      </a:pPr>
                      <a:r>
                        <a:rPr lang="en-US" sz="1400" dirty="0">
                          <a:effectLst/>
                        </a:rPr>
                        <a:t>Current set only</a:t>
                      </a:r>
                    </a:p>
                    <a:p>
                      <a:pPr marL="0" marR="0" algn="ctr">
                        <a:spcBef>
                          <a:spcPts val="0"/>
                        </a:spcBef>
                        <a:spcAft>
                          <a:spcPts val="0"/>
                        </a:spcAft>
                      </a:pPr>
                      <a:r>
                        <a:rPr lang="en-US" sz="1400" dirty="0">
                          <a:effectLst/>
                        </a:rPr>
                        <a:t> </a:t>
                      </a:r>
                      <a:endParaRPr lang="en-US" sz="1400" dirty="0">
                        <a:effectLst/>
                        <a:latin typeface="Times New Roman" panose="02020603050405020304" pitchFamily="18" charset="0"/>
                        <a:ea typeface="Times New Roman" panose="02020603050405020304" pitchFamily="18" charset="0"/>
                      </a:endParaRPr>
                    </a:p>
                  </a:txBody>
                  <a:tcPr marL="58366" marR="58366" marT="0" marB="0"/>
                </a:tc>
                <a:extLst>
                  <a:ext uri="{0D108BD9-81ED-4DB2-BD59-A6C34878D82A}">
                    <a16:rowId xmlns:a16="http://schemas.microsoft.com/office/drawing/2014/main" val="10011"/>
                  </a:ext>
                </a:extLst>
              </a:tr>
              <a:tr h="460951">
                <a:tc>
                  <a:txBody>
                    <a:bodyPr/>
                    <a:lstStyle/>
                    <a:p>
                      <a:pPr marL="0" marR="0" algn="ctr">
                        <a:spcBef>
                          <a:spcPts val="0"/>
                        </a:spcBef>
                        <a:spcAft>
                          <a:spcPts val="0"/>
                        </a:spcAft>
                      </a:pPr>
                      <a:r>
                        <a:rPr lang="en-US" sz="1400">
                          <a:effectLst/>
                        </a:rPr>
                        <a:t>Minnesota Rules of Court: State</a:t>
                      </a:r>
                    </a:p>
                    <a:p>
                      <a:pPr marL="0" marR="0" algn="ctr">
                        <a:spcBef>
                          <a:spcPts val="0"/>
                        </a:spcBef>
                        <a:spcAft>
                          <a:spcPts val="0"/>
                        </a:spcAft>
                      </a:pPr>
                      <a:r>
                        <a:rPr lang="en-US" sz="1400">
                          <a:effectLst/>
                        </a:rPr>
                        <a:t> </a:t>
                      </a:r>
                      <a:endParaRPr lang="en-US" sz="1400">
                        <a:effectLst/>
                        <a:latin typeface="Times New Roman" panose="02020603050405020304" pitchFamily="18" charset="0"/>
                        <a:ea typeface="Times New Roman" panose="02020603050405020304" pitchFamily="18" charset="0"/>
                      </a:endParaRPr>
                    </a:p>
                  </a:txBody>
                  <a:tcPr marL="58366" marR="58366" marT="0" marB="0"/>
                </a:tc>
                <a:tc>
                  <a:txBody>
                    <a:bodyPr/>
                    <a:lstStyle/>
                    <a:p>
                      <a:pPr marL="0" marR="0" algn="ctr">
                        <a:spcBef>
                          <a:spcPts val="0"/>
                        </a:spcBef>
                        <a:spcAft>
                          <a:spcPts val="0"/>
                        </a:spcAft>
                      </a:pPr>
                      <a:r>
                        <a:rPr lang="en-US" sz="1400">
                          <a:effectLst/>
                        </a:rPr>
                        <a:t>------------</a:t>
                      </a:r>
                      <a:endParaRPr lang="en-US" sz="1400">
                        <a:effectLst/>
                        <a:latin typeface="Times New Roman" panose="02020603050405020304" pitchFamily="18" charset="0"/>
                        <a:ea typeface="Times New Roman" panose="02020603050405020304" pitchFamily="18" charset="0"/>
                      </a:endParaRPr>
                    </a:p>
                  </a:txBody>
                  <a:tcPr marL="58366" marR="58366" marT="0" marB="0"/>
                </a:tc>
                <a:tc>
                  <a:txBody>
                    <a:bodyPr/>
                    <a:lstStyle/>
                    <a:p>
                      <a:pPr marL="0" marR="0" algn="ctr">
                        <a:spcBef>
                          <a:spcPts val="0"/>
                        </a:spcBef>
                        <a:spcAft>
                          <a:spcPts val="0"/>
                        </a:spcAft>
                      </a:pPr>
                      <a:r>
                        <a:rPr lang="en-US" sz="1400">
                          <a:effectLst/>
                        </a:rPr>
                        <a:t>West Group</a:t>
                      </a:r>
                      <a:endParaRPr lang="en-US" sz="1400">
                        <a:effectLst/>
                        <a:latin typeface="Times New Roman" panose="02020603050405020304" pitchFamily="18" charset="0"/>
                        <a:ea typeface="Times New Roman" panose="02020603050405020304" pitchFamily="18" charset="0"/>
                      </a:endParaRPr>
                    </a:p>
                  </a:txBody>
                  <a:tcPr marL="58366" marR="58366" marT="0" marB="0"/>
                </a:tc>
                <a:tc>
                  <a:txBody>
                    <a:bodyPr/>
                    <a:lstStyle/>
                    <a:p>
                      <a:pPr marL="0" marR="0" algn="ctr">
                        <a:spcBef>
                          <a:spcPts val="0"/>
                        </a:spcBef>
                        <a:spcAft>
                          <a:spcPts val="0"/>
                        </a:spcAft>
                      </a:pPr>
                      <a:r>
                        <a:rPr lang="en-US" sz="1400" dirty="0">
                          <a:effectLst/>
                        </a:rPr>
                        <a:t>2018</a:t>
                      </a:r>
                      <a:endParaRPr lang="en-US" sz="1400" dirty="0">
                        <a:effectLst/>
                        <a:latin typeface="Times New Roman" panose="02020603050405020304" pitchFamily="18" charset="0"/>
                        <a:ea typeface="Times New Roman" panose="02020603050405020304" pitchFamily="18" charset="0"/>
                      </a:endParaRPr>
                    </a:p>
                  </a:txBody>
                  <a:tcPr marL="58366" marR="58366" marT="0" marB="0"/>
                </a:tc>
                <a:tc>
                  <a:txBody>
                    <a:bodyPr/>
                    <a:lstStyle/>
                    <a:p>
                      <a:pPr marL="0" marR="0" algn="ctr">
                        <a:spcBef>
                          <a:spcPts val="0"/>
                        </a:spcBef>
                        <a:spcAft>
                          <a:spcPts val="0"/>
                        </a:spcAft>
                      </a:pPr>
                      <a:r>
                        <a:rPr lang="en-US" sz="1400" dirty="0">
                          <a:effectLst/>
                        </a:rPr>
                        <a:t>Current volume only</a:t>
                      </a:r>
                      <a:endParaRPr lang="en-US" sz="1400" dirty="0">
                        <a:effectLst/>
                        <a:latin typeface="Times New Roman" panose="02020603050405020304" pitchFamily="18" charset="0"/>
                        <a:ea typeface="Times New Roman" panose="02020603050405020304" pitchFamily="18" charset="0"/>
                      </a:endParaRPr>
                    </a:p>
                  </a:txBody>
                  <a:tcPr marL="58366" marR="58366" marT="0" marB="0"/>
                </a:tc>
                <a:extLst>
                  <a:ext uri="{0D108BD9-81ED-4DB2-BD59-A6C34878D82A}">
                    <a16:rowId xmlns:a16="http://schemas.microsoft.com/office/drawing/2014/main" val="10012"/>
                  </a:ext>
                </a:extLst>
              </a:tr>
              <a:tr h="307301">
                <a:tc>
                  <a:txBody>
                    <a:bodyPr/>
                    <a:lstStyle/>
                    <a:p>
                      <a:pPr marL="0" marR="0" algn="ctr">
                        <a:spcBef>
                          <a:spcPts val="0"/>
                        </a:spcBef>
                        <a:spcAft>
                          <a:spcPts val="0"/>
                        </a:spcAft>
                      </a:pPr>
                      <a:r>
                        <a:rPr lang="en-US" sz="1400">
                          <a:effectLst/>
                        </a:rPr>
                        <a:t>Minnesota Rules of Court: Federal</a:t>
                      </a:r>
                      <a:endParaRPr lang="en-US" sz="1400">
                        <a:effectLst/>
                        <a:latin typeface="Times New Roman" panose="02020603050405020304" pitchFamily="18" charset="0"/>
                        <a:ea typeface="Times New Roman" panose="02020603050405020304" pitchFamily="18" charset="0"/>
                      </a:endParaRPr>
                    </a:p>
                  </a:txBody>
                  <a:tcPr marL="58366" marR="58366" marT="0" marB="0"/>
                </a:tc>
                <a:tc>
                  <a:txBody>
                    <a:bodyPr/>
                    <a:lstStyle/>
                    <a:p>
                      <a:pPr marL="0" marR="0" algn="ctr">
                        <a:spcBef>
                          <a:spcPts val="0"/>
                        </a:spcBef>
                        <a:spcAft>
                          <a:spcPts val="0"/>
                        </a:spcAft>
                      </a:pPr>
                      <a:r>
                        <a:rPr lang="en-US" sz="1400">
                          <a:effectLst/>
                        </a:rPr>
                        <a:t>------------</a:t>
                      </a:r>
                      <a:endParaRPr lang="en-US" sz="1400">
                        <a:effectLst/>
                        <a:latin typeface="Times New Roman" panose="02020603050405020304" pitchFamily="18" charset="0"/>
                        <a:ea typeface="Times New Roman" panose="02020603050405020304" pitchFamily="18" charset="0"/>
                      </a:endParaRPr>
                    </a:p>
                  </a:txBody>
                  <a:tcPr marL="58366" marR="58366" marT="0" marB="0"/>
                </a:tc>
                <a:tc>
                  <a:txBody>
                    <a:bodyPr/>
                    <a:lstStyle/>
                    <a:p>
                      <a:pPr marL="0" marR="0" algn="ctr">
                        <a:spcBef>
                          <a:spcPts val="0"/>
                        </a:spcBef>
                        <a:spcAft>
                          <a:spcPts val="0"/>
                        </a:spcAft>
                      </a:pPr>
                      <a:r>
                        <a:rPr lang="en-US" sz="1400">
                          <a:effectLst/>
                        </a:rPr>
                        <a:t>West Group</a:t>
                      </a:r>
                      <a:endParaRPr lang="en-US" sz="1400">
                        <a:effectLst/>
                        <a:latin typeface="Times New Roman" panose="02020603050405020304" pitchFamily="18" charset="0"/>
                        <a:ea typeface="Times New Roman" panose="02020603050405020304" pitchFamily="18" charset="0"/>
                      </a:endParaRPr>
                    </a:p>
                  </a:txBody>
                  <a:tcPr marL="58366" marR="58366" marT="0" marB="0"/>
                </a:tc>
                <a:tc>
                  <a:txBody>
                    <a:bodyPr/>
                    <a:lstStyle/>
                    <a:p>
                      <a:pPr marL="0" marR="0" algn="ctr">
                        <a:spcBef>
                          <a:spcPts val="0"/>
                        </a:spcBef>
                        <a:spcAft>
                          <a:spcPts val="0"/>
                        </a:spcAft>
                      </a:pPr>
                      <a:r>
                        <a:rPr lang="en-US" sz="1400">
                          <a:effectLst/>
                        </a:rPr>
                        <a:t>2018</a:t>
                      </a:r>
                      <a:endParaRPr lang="en-US" sz="1400">
                        <a:effectLst/>
                        <a:latin typeface="Times New Roman" panose="02020603050405020304" pitchFamily="18" charset="0"/>
                        <a:ea typeface="Times New Roman" panose="02020603050405020304" pitchFamily="18" charset="0"/>
                      </a:endParaRPr>
                    </a:p>
                  </a:txBody>
                  <a:tcPr marL="58366" marR="58366" marT="0" marB="0"/>
                </a:tc>
                <a:tc>
                  <a:txBody>
                    <a:bodyPr/>
                    <a:lstStyle/>
                    <a:p>
                      <a:pPr marL="0" marR="0" algn="ctr">
                        <a:spcBef>
                          <a:spcPts val="0"/>
                        </a:spcBef>
                        <a:spcAft>
                          <a:spcPts val="0"/>
                        </a:spcAft>
                      </a:pPr>
                      <a:r>
                        <a:rPr lang="en-US" sz="1400" dirty="0">
                          <a:effectLst/>
                        </a:rPr>
                        <a:t>Current volume only</a:t>
                      </a:r>
                      <a:endParaRPr lang="en-US" sz="1400" dirty="0">
                        <a:effectLst/>
                        <a:latin typeface="Times New Roman" panose="02020603050405020304" pitchFamily="18" charset="0"/>
                        <a:ea typeface="Times New Roman" panose="02020603050405020304" pitchFamily="18" charset="0"/>
                      </a:endParaRPr>
                    </a:p>
                  </a:txBody>
                  <a:tcPr marL="58366" marR="58366" marT="0" marB="0"/>
                </a:tc>
                <a:extLst>
                  <a:ext uri="{0D108BD9-81ED-4DB2-BD59-A6C34878D82A}">
                    <a16:rowId xmlns:a16="http://schemas.microsoft.com/office/drawing/2014/main" val="10013"/>
                  </a:ext>
                </a:extLst>
              </a:tr>
              <a:tr h="307301">
                <a:tc>
                  <a:txBody>
                    <a:bodyPr/>
                    <a:lstStyle/>
                    <a:p>
                      <a:pPr marL="0" marR="0" algn="ctr">
                        <a:spcBef>
                          <a:spcPts val="0"/>
                        </a:spcBef>
                        <a:spcAft>
                          <a:spcPts val="0"/>
                        </a:spcAft>
                      </a:pPr>
                      <a:r>
                        <a:rPr lang="en-US" sz="1400">
                          <a:effectLst/>
                        </a:rPr>
                        <a:t>Federal Civil Judicial Procedure and Rules</a:t>
                      </a:r>
                      <a:endParaRPr lang="en-US" sz="1400">
                        <a:effectLst/>
                        <a:latin typeface="Times New Roman" panose="02020603050405020304" pitchFamily="18" charset="0"/>
                        <a:ea typeface="Times New Roman" panose="02020603050405020304" pitchFamily="18" charset="0"/>
                      </a:endParaRPr>
                    </a:p>
                  </a:txBody>
                  <a:tcPr marL="58366" marR="58366" marT="0" marB="0"/>
                </a:tc>
                <a:tc>
                  <a:txBody>
                    <a:bodyPr/>
                    <a:lstStyle/>
                    <a:p>
                      <a:pPr marL="0" marR="0" algn="ctr">
                        <a:spcBef>
                          <a:spcPts val="0"/>
                        </a:spcBef>
                        <a:spcAft>
                          <a:spcPts val="0"/>
                        </a:spcAft>
                      </a:pPr>
                      <a:r>
                        <a:rPr lang="en-US" sz="1400">
                          <a:effectLst/>
                        </a:rPr>
                        <a:t>------------</a:t>
                      </a:r>
                      <a:endParaRPr lang="en-US" sz="1400">
                        <a:effectLst/>
                        <a:latin typeface="Times New Roman" panose="02020603050405020304" pitchFamily="18" charset="0"/>
                        <a:ea typeface="Times New Roman" panose="02020603050405020304" pitchFamily="18" charset="0"/>
                      </a:endParaRPr>
                    </a:p>
                  </a:txBody>
                  <a:tcPr marL="58366" marR="58366" marT="0" marB="0"/>
                </a:tc>
                <a:tc>
                  <a:txBody>
                    <a:bodyPr/>
                    <a:lstStyle/>
                    <a:p>
                      <a:pPr marL="0" marR="0" algn="ctr">
                        <a:spcBef>
                          <a:spcPts val="0"/>
                        </a:spcBef>
                        <a:spcAft>
                          <a:spcPts val="0"/>
                        </a:spcAft>
                      </a:pPr>
                      <a:r>
                        <a:rPr lang="en-US" sz="1400">
                          <a:effectLst/>
                        </a:rPr>
                        <a:t>West Group</a:t>
                      </a:r>
                      <a:endParaRPr lang="en-US" sz="1400">
                        <a:effectLst/>
                        <a:latin typeface="Times New Roman" panose="02020603050405020304" pitchFamily="18" charset="0"/>
                        <a:ea typeface="Times New Roman" panose="02020603050405020304" pitchFamily="18" charset="0"/>
                      </a:endParaRPr>
                    </a:p>
                  </a:txBody>
                  <a:tcPr marL="58366" marR="58366" marT="0" marB="0"/>
                </a:tc>
                <a:tc>
                  <a:txBody>
                    <a:bodyPr/>
                    <a:lstStyle/>
                    <a:p>
                      <a:pPr marL="0" marR="0" algn="ctr">
                        <a:spcBef>
                          <a:spcPts val="0"/>
                        </a:spcBef>
                        <a:spcAft>
                          <a:spcPts val="0"/>
                        </a:spcAft>
                      </a:pPr>
                      <a:r>
                        <a:rPr lang="en-US" sz="1400">
                          <a:effectLst/>
                        </a:rPr>
                        <a:t>2018</a:t>
                      </a:r>
                      <a:endParaRPr lang="en-US" sz="1400">
                        <a:effectLst/>
                        <a:latin typeface="Times New Roman" panose="02020603050405020304" pitchFamily="18" charset="0"/>
                        <a:ea typeface="Times New Roman" panose="02020603050405020304" pitchFamily="18" charset="0"/>
                      </a:endParaRPr>
                    </a:p>
                  </a:txBody>
                  <a:tcPr marL="58366" marR="58366" marT="0" marB="0"/>
                </a:tc>
                <a:tc>
                  <a:txBody>
                    <a:bodyPr/>
                    <a:lstStyle/>
                    <a:p>
                      <a:pPr marL="0" marR="0" algn="ctr">
                        <a:spcBef>
                          <a:spcPts val="0"/>
                        </a:spcBef>
                        <a:spcAft>
                          <a:spcPts val="0"/>
                        </a:spcAft>
                      </a:pPr>
                      <a:r>
                        <a:rPr lang="en-US" sz="1400" dirty="0">
                          <a:effectLst/>
                        </a:rPr>
                        <a:t>Current volume only</a:t>
                      </a:r>
                      <a:endParaRPr lang="en-US" sz="1400" dirty="0">
                        <a:effectLst/>
                        <a:latin typeface="Times New Roman" panose="02020603050405020304" pitchFamily="18" charset="0"/>
                        <a:ea typeface="Times New Roman" panose="02020603050405020304" pitchFamily="18" charset="0"/>
                      </a:endParaRPr>
                    </a:p>
                  </a:txBody>
                  <a:tcPr marL="58366" marR="58366" marT="0" marB="0"/>
                </a:tc>
                <a:extLst>
                  <a:ext uri="{0D108BD9-81ED-4DB2-BD59-A6C34878D82A}">
                    <a16:rowId xmlns:a16="http://schemas.microsoft.com/office/drawing/2014/main" val="10014"/>
                  </a:ext>
                </a:extLst>
              </a:tr>
              <a:tr h="307301">
                <a:tc>
                  <a:txBody>
                    <a:bodyPr/>
                    <a:lstStyle/>
                    <a:p>
                      <a:pPr marL="0" marR="0" algn="ctr">
                        <a:spcBef>
                          <a:spcPts val="0"/>
                        </a:spcBef>
                        <a:spcAft>
                          <a:spcPts val="0"/>
                        </a:spcAft>
                      </a:pPr>
                      <a:r>
                        <a:rPr lang="en-US" sz="1400">
                          <a:effectLst/>
                        </a:rPr>
                        <a:t>Federal Criminal Code and Rules</a:t>
                      </a:r>
                      <a:endParaRPr lang="en-US" sz="1400">
                        <a:effectLst/>
                        <a:latin typeface="Times New Roman" panose="02020603050405020304" pitchFamily="18" charset="0"/>
                        <a:ea typeface="Times New Roman" panose="02020603050405020304" pitchFamily="18" charset="0"/>
                      </a:endParaRPr>
                    </a:p>
                  </a:txBody>
                  <a:tcPr marL="58366" marR="58366" marT="0" marB="0"/>
                </a:tc>
                <a:tc>
                  <a:txBody>
                    <a:bodyPr/>
                    <a:lstStyle/>
                    <a:p>
                      <a:pPr marL="0" marR="0" algn="ctr">
                        <a:spcBef>
                          <a:spcPts val="0"/>
                        </a:spcBef>
                        <a:spcAft>
                          <a:spcPts val="0"/>
                        </a:spcAft>
                      </a:pPr>
                      <a:r>
                        <a:rPr lang="en-US" sz="1400">
                          <a:effectLst/>
                        </a:rPr>
                        <a:t>------------</a:t>
                      </a:r>
                      <a:endParaRPr lang="en-US" sz="1400">
                        <a:effectLst/>
                        <a:latin typeface="Times New Roman" panose="02020603050405020304" pitchFamily="18" charset="0"/>
                        <a:ea typeface="Times New Roman" panose="02020603050405020304" pitchFamily="18" charset="0"/>
                      </a:endParaRPr>
                    </a:p>
                  </a:txBody>
                  <a:tcPr marL="58366" marR="58366" marT="0" marB="0"/>
                </a:tc>
                <a:tc>
                  <a:txBody>
                    <a:bodyPr/>
                    <a:lstStyle/>
                    <a:p>
                      <a:pPr marL="0" marR="0" algn="ctr">
                        <a:spcBef>
                          <a:spcPts val="0"/>
                        </a:spcBef>
                        <a:spcAft>
                          <a:spcPts val="0"/>
                        </a:spcAft>
                      </a:pPr>
                      <a:r>
                        <a:rPr lang="en-US" sz="1400">
                          <a:effectLst/>
                        </a:rPr>
                        <a:t>West Group</a:t>
                      </a:r>
                      <a:endParaRPr lang="en-US" sz="1400">
                        <a:effectLst/>
                        <a:latin typeface="Times New Roman" panose="02020603050405020304" pitchFamily="18" charset="0"/>
                        <a:ea typeface="Times New Roman" panose="02020603050405020304" pitchFamily="18" charset="0"/>
                      </a:endParaRPr>
                    </a:p>
                  </a:txBody>
                  <a:tcPr marL="58366" marR="58366" marT="0" marB="0"/>
                </a:tc>
                <a:tc>
                  <a:txBody>
                    <a:bodyPr/>
                    <a:lstStyle/>
                    <a:p>
                      <a:pPr marL="0" marR="0" algn="ctr">
                        <a:spcBef>
                          <a:spcPts val="0"/>
                        </a:spcBef>
                        <a:spcAft>
                          <a:spcPts val="0"/>
                        </a:spcAft>
                      </a:pPr>
                      <a:r>
                        <a:rPr lang="en-US" sz="1400">
                          <a:effectLst/>
                        </a:rPr>
                        <a:t>2018</a:t>
                      </a:r>
                      <a:endParaRPr lang="en-US" sz="1400">
                        <a:effectLst/>
                        <a:latin typeface="Times New Roman" panose="02020603050405020304" pitchFamily="18" charset="0"/>
                        <a:ea typeface="Times New Roman" panose="02020603050405020304" pitchFamily="18" charset="0"/>
                      </a:endParaRPr>
                    </a:p>
                  </a:txBody>
                  <a:tcPr marL="58366" marR="58366" marT="0" marB="0"/>
                </a:tc>
                <a:tc>
                  <a:txBody>
                    <a:bodyPr/>
                    <a:lstStyle/>
                    <a:p>
                      <a:pPr marL="0" marR="0" algn="ctr">
                        <a:spcBef>
                          <a:spcPts val="0"/>
                        </a:spcBef>
                        <a:spcAft>
                          <a:spcPts val="0"/>
                        </a:spcAft>
                      </a:pPr>
                      <a:r>
                        <a:rPr lang="en-US" sz="1400" dirty="0">
                          <a:effectLst/>
                        </a:rPr>
                        <a:t>Current volume only</a:t>
                      </a:r>
                      <a:endParaRPr lang="en-US" sz="1400" dirty="0">
                        <a:effectLst/>
                        <a:latin typeface="Times New Roman" panose="02020603050405020304" pitchFamily="18" charset="0"/>
                        <a:ea typeface="Times New Roman" panose="02020603050405020304" pitchFamily="18" charset="0"/>
                      </a:endParaRPr>
                    </a:p>
                  </a:txBody>
                  <a:tcPr marL="58366" marR="58366" marT="0" marB="0"/>
                </a:tc>
                <a:extLst>
                  <a:ext uri="{0D108BD9-81ED-4DB2-BD59-A6C34878D82A}">
                    <a16:rowId xmlns:a16="http://schemas.microsoft.com/office/drawing/2014/main" val="10015"/>
                  </a:ext>
                </a:extLst>
              </a:tr>
            </a:tbl>
          </a:graphicData>
        </a:graphic>
      </p:graphicFrame>
      <p:sp>
        <p:nvSpPr>
          <p:cNvPr id="3" name="Rectangle 2"/>
          <p:cNvSpPr/>
          <p:nvPr/>
        </p:nvSpPr>
        <p:spPr>
          <a:xfrm>
            <a:off x="581024" y="752901"/>
            <a:ext cx="8241699" cy="923330"/>
          </a:xfrm>
          <a:prstGeom prst="rect">
            <a:avLst/>
          </a:prstGeom>
        </p:spPr>
        <p:txBody>
          <a:bodyPr wrap="square">
            <a:spAutoFit/>
          </a:bodyPr>
          <a:lstStyle/>
          <a:p>
            <a:pPr algn="ctr"/>
            <a:r>
              <a:rPr lang="en-US" b="1" dirty="0">
                <a:latin typeface="Calibri" panose="020F0502020204030204" pitchFamily="34" charset="0"/>
                <a:ea typeface="Times New Roman" panose="02020603050405020304" pitchFamily="18" charset="0"/>
                <a:cs typeface="Calibri" panose="020F0502020204030204" pitchFamily="34" charset="0"/>
              </a:rPr>
              <a:t>Core Collection of Legal Materials for Prison Libraries </a:t>
            </a:r>
            <a:r>
              <a:rPr lang="en-US" b="1" dirty="0">
                <a:latin typeface="Times New Roman" panose="02020603050405020304" pitchFamily="18" charset="0"/>
                <a:ea typeface="Times New Roman" panose="02020603050405020304" pitchFamily="18" charset="0"/>
              </a:rPr>
              <a:t/>
            </a:r>
            <a:br>
              <a:rPr lang="en-US" b="1" dirty="0">
                <a:latin typeface="Times New Roman" panose="02020603050405020304" pitchFamily="18" charset="0"/>
                <a:ea typeface="Times New Roman" panose="02020603050405020304" pitchFamily="18" charset="0"/>
              </a:rPr>
            </a:br>
            <a:r>
              <a:rPr lang="en-US" b="1" dirty="0">
                <a:latin typeface="Calibri" panose="020F0502020204030204" pitchFamily="34" charset="0"/>
                <a:ea typeface="Times New Roman" panose="02020603050405020304" pitchFamily="18" charset="0"/>
                <a:cs typeface="Calibri" panose="020F0502020204030204" pitchFamily="34" charset="0"/>
              </a:rPr>
              <a:t>~ Effective July 1, 2018 ~</a:t>
            </a:r>
            <a:r>
              <a:rPr lang="en-US" b="1" dirty="0">
                <a:latin typeface="Times New Roman" panose="02020603050405020304" pitchFamily="18" charset="0"/>
                <a:ea typeface="Times New Roman" panose="02020603050405020304" pitchFamily="18" charset="0"/>
              </a:rPr>
              <a:t/>
            </a:r>
            <a:br>
              <a:rPr lang="en-US" b="1" dirty="0">
                <a:latin typeface="Times New Roman" panose="02020603050405020304" pitchFamily="18" charset="0"/>
                <a:ea typeface="Times New Roman" panose="02020603050405020304" pitchFamily="18" charset="0"/>
              </a:rPr>
            </a:br>
            <a:endParaRPr lang="en-US" dirty="0"/>
          </a:p>
        </p:txBody>
      </p:sp>
    </p:spTree>
    <p:extLst>
      <p:ext uri="{BB962C8B-B14F-4D97-AF65-F5344CB8AC3E}">
        <p14:creationId xmlns:p14="http://schemas.microsoft.com/office/powerpoint/2010/main" val="392594114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7"/>
          <p:cNvGraphicFramePr>
            <a:graphicFrameLocks noGrp="1"/>
          </p:cNvGraphicFramePr>
          <p:nvPr>
            <p:extLst>
              <p:ext uri="{D42A27DB-BD31-4B8C-83A1-F6EECF244321}">
                <p14:modId xmlns:p14="http://schemas.microsoft.com/office/powerpoint/2010/main" val="598006144"/>
              </p:ext>
            </p:extLst>
          </p:nvPr>
        </p:nvGraphicFramePr>
        <p:xfrm>
          <a:off x="395416" y="753762"/>
          <a:ext cx="8402595" cy="2849536"/>
        </p:xfrm>
        <a:graphic>
          <a:graphicData uri="http://schemas.openxmlformats.org/drawingml/2006/table">
            <a:tbl>
              <a:tblPr>
                <a:tableStyleId>{5C22544A-7EE6-4342-B048-85BDC9FD1C3A}</a:tableStyleId>
              </a:tblPr>
              <a:tblGrid>
                <a:gridCol w="1777270">
                  <a:extLst>
                    <a:ext uri="{9D8B030D-6E8A-4147-A177-3AD203B41FA5}">
                      <a16:colId xmlns:a16="http://schemas.microsoft.com/office/drawing/2014/main" val="20000"/>
                    </a:ext>
                  </a:extLst>
                </a:gridCol>
                <a:gridCol w="1261967">
                  <a:extLst>
                    <a:ext uri="{9D8B030D-6E8A-4147-A177-3AD203B41FA5}">
                      <a16:colId xmlns:a16="http://schemas.microsoft.com/office/drawing/2014/main" val="20001"/>
                    </a:ext>
                  </a:extLst>
                </a:gridCol>
                <a:gridCol w="1577459">
                  <a:extLst>
                    <a:ext uri="{9D8B030D-6E8A-4147-A177-3AD203B41FA5}">
                      <a16:colId xmlns:a16="http://schemas.microsoft.com/office/drawing/2014/main" val="20002"/>
                    </a:ext>
                  </a:extLst>
                </a:gridCol>
                <a:gridCol w="1077929">
                  <a:extLst>
                    <a:ext uri="{9D8B030D-6E8A-4147-A177-3AD203B41FA5}">
                      <a16:colId xmlns:a16="http://schemas.microsoft.com/office/drawing/2014/main" val="20003"/>
                    </a:ext>
                  </a:extLst>
                </a:gridCol>
                <a:gridCol w="2707970">
                  <a:extLst>
                    <a:ext uri="{9D8B030D-6E8A-4147-A177-3AD203B41FA5}">
                      <a16:colId xmlns:a16="http://schemas.microsoft.com/office/drawing/2014/main" val="20004"/>
                    </a:ext>
                  </a:extLst>
                </a:gridCol>
              </a:tblGrid>
              <a:tr h="243590">
                <a:tc gridSpan="5">
                  <a:txBody>
                    <a:bodyPr/>
                    <a:lstStyle/>
                    <a:p>
                      <a:pPr marL="0" marR="0" algn="ctr">
                        <a:spcBef>
                          <a:spcPts val="0"/>
                        </a:spcBef>
                        <a:spcAft>
                          <a:spcPts val="0"/>
                        </a:spcAft>
                      </a:pPr>
                      <a:r>
                        <a:rPr lang="en-US" sz="1200" dirty="0">
                          <a:effectLst/>
                        </a:rPr>
                        <a:t>Finding Tools</a:t>
                      </a:r>
                      <a:endParaRPr lang="en-US" sz="1200" b="1" dirty="0">
                        <a:effectLst/>
                        <a:latin typeface="Times New Roman" panose="02020603050405020304" pitchFamily="18" charset="0"/>
                      </a:endParaRPr>
                    </a:p>
                  </a:txBody>
                  <a:tcPr marL="58366" marR="58366"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24787">
                <a:tc>
                  <a:txBody>
                    <a:bodyPr/>
                    <a:lstStyle/>
                    <a:p>
                      <a:pPr marL="0" marR="0" algn="ctr">
                        <a:spcBef>
                          <a:spcPts val="0"/>
                        </a:spcBef>
                        <a:spcAft>
                          <a:spcPts val="0"/>
                        </a:spcAft>
                      </a:pPr>
                      <a:r>
                        <a:rPr lang="en-US" sz="1200" dirty="0">
                          <a:effectLst/>
                        </a:rPr>
                        <a:t>Title/Edition</a:t>
                      </a:r>
                      <a:endParaRPr lang="en-US" sz="1200" dirty="0">
                        <a:effectLst/>
                        <a:latin typeface="Times New Roman" panose="02020603050405020304" pitchFamily="18" charset="0"/>
                        <a:ea typeface="Times New Roman" panose="02020603050405020304" pitchFamily="18" charset="0"/>
                      </a:endParaRPr>
                    </a:p>
                  </a:txBody>
                  <a:tcPr marL="58366" marR="58366" marT="0" marB="0"/>
                </a:tc>
                <a:tc>
                  <a:txBody>
                    <a:bodyPr/>
                    <a:lstStyle/>
                    <a:p>
                      <a:pPr marL="0" marR="0" algn="ctr">
                        <a:spcBef>
                          <a:spcPts val="0"/>
                        </a:spcBef>
                        <a:spcAft>
                          <a:spcPts val="0"/>
                        </a:spcAft>
                      </a:pPr>
                      <a:r>
                        <a:rPr lang="en-US" sz="1200">
                          <a:effectLst/>
                        </a:rPr>
                        <a:t>Author/Editor</a:t>
                      </a:r>
                      <a:endParaRPr lang="en-US" sz="1200">
                        <a:effectLst/>
                        <a:latin typeface="Times New Roman" panose="02020603050405020304" pitchFamily="18" charset="0"/>
                        <a:ea typeface="Times New Roman" panose="02020603050405020304" pitchFamily="18" charset="0"/>
                      </a:endParaRPr>
                    </a:p>
                  </a:txBody>
                  <a:tcPr marL="58366" marR="58366" marT="0" marB="0"/>
                </a:tc>
                <a:tc>
                  <a:txBody>
                    <a:bodyPr/>
                    <a:lstStyle/>
                    <a:p>
                      <a:pPr marL="0" marR="0" algn="ctr">
                        <a:spcBef>
                          <a:spcPts val="0"/>
                        </a:spcBef>
                        <a:spcAft>
                          <a:spcPts val="0"/>
                        </a:spcAft>
                      </a:pPr>
                      <a:r>
                        <a:rPr lang="en-US" sz="1200">
                          <a:effectLst/>
                        </a:rPr>
                        <a:t>Publisher</a:t>
                      </a:r>
                      <a:endParaRPr lang="en-US" sz="1200">
                        <a:effectLst/>
                        <a:latin typeface="Times New Roman" panose="02020603050405020304" pitchFamily="18" charset="0"/>
                        <a:ea typeface="Times New Roman" panose="02020603050405020304" pitchFamily="18" charset="0"/>
                      </a:endParaRPr>
                    </a:p>
                  </a:txBody>
                  <a:tcPr marL="58366" marR="58366" marT="0" marB="0"/>
                </a:tc>
                <a:tc>
                  <a:txBody>
                    <a:bodyPr/>
                    <a:lstStyle/>
                    <a:p>
                      <a:pPr marL="0" marR="0" algn="ctr">
                        <a:spcBef>
                          <a:spcPts val="0"/>
                        </a:spcBef>
                        <a:spcAft>
                          <a:spcPts val="0"/>
                        </a:spcAft>
                      </a:pPr>
                      <a:r>
                        <a:rPr lang="en-US" sz="1200">
                          <a:effectLst/>
                        </a:rPr>
                        <a:t>Most Recent Edition</a:t>
                      </a:r>
                      <a:endParaRPr lang="en-US" sz="1200">
                        <a:effectLst/>
                        <a:latin typeface="Times New Roman" panose="02020603050405020304" pitchFamily="18" charset="0"/>
                        <a:ea typeface="Times New Roman" panose="02020603050405020304" pitchFamily="18" charset="0"/>
                      </a:endParaRPr>
                    </a:p>
                  </a:txBody>
                  <a:tcPr marL="58366" marR="58366" marT="0" marB="0"/>
                </a:tc>
                <a:tc>
                  <a:txBody>
                    <a:bodyPr/>
                    <a:lstStyle/>
                    <a:p>
                      <a:pPr marL="0" marR="0" algn="ctr">
                        <a:spcBef>
                          <a:spcPts val="0"/>
                        </a:spcBef>
                        <a:spcAft>
                          <a:spcPts val="0"/>
                        </a:spcAft>
                      </a:pPr>
                      <a:r>
                        <a:rPr lang="en-US" sz="1200">
                          <a:effectLst/>
                        </a:rPr>
                        <a:t>Available at MCF Library</a:t>
                      </a:r>
                      <a:endParaRPr lang="en-US" sz="1200" b="1">
                        <a:effectLst/>
                        <a:latin typeface="Times New Roman" panose="02020603050405020304" pitchFamily="18" charset="0"/>
                      </a:endParaRPr>
                    </a:p>
                  </a:txBody>
                  <a:tcPr marL="58366" marR="58366" marT="0" marB="0"/>
                </a:tc>
                <a:extLst>
                  <a:ext uri="{0D108BD9-81ED-4DB2-BD59-A6C34878D82A}">
                    <a16:rowId xmlns:a16="http://schemas.microsoft.com/office/drawing/2014/main" val="10001"/>
                  </a:ext>
                </a:extLst>
              </a:tr>
              <a:tr h="676213">
                <a:tc>
                  <a:txBody>
                    <a:bodyPr/>
                    <a:lstStyle/>
                    <a:p>
                      <a:pPr marL="0" marR="0" algn="ctr">
                        <a:spcBef>
                          <a:spcPts val="0"/>
                        </a:spcBef>
                        <a:spcAft>
                          <a:spcPts val="0"/>
                        </a:spcAft>
                      </a:pPr>
                      <a:r>
                        <a:rPr lang="en-US" sz="1200" dirty="0">
                          <a:effectLst/>
                        </a:rPr>
                        <a:t>Minnesota Legislative Manual </a:t>
                      </a:r>
                      <a:endParaRPr lang="en-US" sz="1200" dirty="0">
                        <a:effectLst/>
                        <a:latin typeface="Times New Roman" panose="02020603050405020304" pitchFamily="18" charset="0"/>
                        <a:ea typeface="Times New Roman" panose="02020603050405020304" pitchFamily="18" charset="0"/>
                      </a:endParaRPr>
                    </a:p>
                  </a:txBody>
                  <a:tcPr marL="58366" marR="58366" marT="0" marB="0"/>
                </a:tc>
                <a:tc>
                  <a:txBody>
                    <a:bodyPr/>
                    <a:lstStyle/>
                    <a:p>
                      <a:pPr marL="0" marR="0" algn="ctr">
                        <a:spcBef>
                          <a:spcPts val="0"/>
                        </a:spcBef>
                        <a:spcAft>
                          <a:spcPts val="0"/>
                        </a:spcAft>
                      </a:pPr>
                      <a:r>
                        <a:rPr lang="en-US" sz="1200" dirty="0">
                          <a:effectLst/>
                        </a:rPr>
                        <a:t>Minnesota Secretary of State</a:t>
                      </a:r>
                      <a:endParaRPr lang="en-US" sz="1200" dirty="0">
                        <a:effectLst/>
                        <a:latin typeface="Times New Roman" panose="02020603050405020304" pitchFamily="18" charset="0"/>
                        <a:ea typeface="Times New Roman" panose="02020603050405020304" pitchFamily="18" charset="0"/>
                      </a:endParaRPr>
                    </a:p>
                  </a:txBody>
                  <a:tcPr marL="58366" marR="58366" marT="0" marB="0"/>
                </a:tc>
                <a:tc>
                  <a:txBody>
                    <a:bodyPr/>
                    <a:lstStyle/>
                    <a:p>
                      <a:pPr marL="0" marR="0" algn="ctr">
                        <a:spcBef>
                          <a:spcPts val="0"/>
                        </a:spcBef>
                        <a:spcAft>
                          <a:spcPts val="0"/>
                        </a:spcAft>
                      </a:pPr>
                      <a:r>
                        <a:rPr lang="en-US" sz="1200" dirty="0">
                          <a:effectLst/>
                        </a:rPr>
                        <a:t>MN Secretary of State Office</a:t>
                      </a:r>
                      <a:endParaRPr lang="en-US" sz="1200" dirty="0">
                        <a:effectLst/>
                        <a:latin typeface="Times New Roman" panose="02020603050405020304" pitchFamily="18" charset="0"/>
                        <a:ea typeface="Times New Roman" panose="02020603050405020304" pitchFamily="18" charset="0"/>
                      </a:endParaRPr>
                    </a:p>
                  </a:txBody>
                  <a:tcPr marL="58366" marR="58366" marT="0" marB="0"/>
                </a:tc>
                <a:tc>
                  <a:txBody>
                    <a:bodyPr/>
                    <a:lstStyle/>
                    <a:p>
                      <a:pPr marL="0" marR="0" algn="ctr">
                        <a:spcBef>
                          <a:spcPts val="0"/>
                        </a:spcBef>
                        <a:spcAft>
                          <a:spcPts val="0"/>
                        </a:spcAft>
                      </a:pPr>
                      <a:r>
                        <a:rPr lang="en-US" sz="1200">
                          <a:effectLst/>
                        </a:rPr>
                        <a:t>2017-2018</a:t>
                      </a:r>
                      <a:endParaRPr lang="en-US" sz="1200">
                        <a:effectLst/>
                        <a:latin typeface="Times New Roman" panose="02020603050405020304" pitchFamily="18" charset="0"/>
                        <a:ea typeface="Times New Roman" panose="02020603050405020304" pitchFamily="18" charset="0"/>
                      </a:endParaRPr>
                    </a:p>
                  </a:txBody>
                  <a:tcPr marL="58366" marR="58366" marT="0" marB="0"/>
                </a:tc>
                <a:tc>
                  <a:txBody>
                    <a:bodyPr/>
                    <a:lstStyle/>
                    <a:p>
                      <a:pPr marL="0" marR="0" algn="ctr">
                        <a:spcBef>
                          <a:spcPts val="0"/>
                        </a:spcBef>
                        <a:spcAft>
                          <a:spcPts val="0"/>
                        </a:spcAft>
                      </a:pPr>
                      <a:r>
                        <a:rPr lang="en-US" sz="1200">
                          <a:effectLst/>
                        </a:rPr>
                        <a:t>Current edition only</a:t>
                      </a:r>
                    </a:p>
                    <a:p>
                      <a:pPr marL="0" marR="0" algn="ctr">
                        <a:spcBef>
                          <a:spcPts val="0"/>
                        </a:spcBef>
                        <a:spcAft>
                          <a:spcPts val="0"/>
                        </a:spcAft>
                      </a:pPr>
                      <a:r>
                        <a:rPr lang="en-US" sz="1200">
                          <a:effectLst/>
                        </a:rPr>
                        <a:t> </a:t>
                      </a:r>
                      <a:endParaRPr lang="en-US" sz="1200">
                        <a:effectLst/>
                        <a:latin typeface="Times New Roman" panose="02020603050405020304" pitchFamily="18" charset="0"/>
                        <a:ea typeface="Times New Roman" panose="02020603050405020304" pitchFamily="18" charset="0"/>
                      </a:endParaRPr>
                    </a:p>
                  </a:txBody>
                  <a:tcPr marL="58366" marR="58366" marT="0" marB="0"/>
                </a:tc>
                <a:extLst>
                  <a:ext uri="{0D108BD9-81ED-4DB2-BD59-A6C34878D82A}">
                    <a16:rowId xmlns:a16="http://schemas.microsoft.com/office/drawing/2014/main" val="10002"/>
                  </a:ext>
                </a:extLst>
              </a:tr>
              <a:tr h="649573">
                <a:tc>
                  <a:txBody>
                    <a:bodyPr/>
                    <a:lstStyle/>
                    <a:p>
                      <a:pPr marL="0" marR="0" algn="ctr">
                        <a:spcBef>
                          <a:spcPts val="0"/>
                        </a:spcBef>
                        <a:spcAft>
                          <a:spcPts val="0"/>
                        </a:spcAft>
                      </a:pPr>
                      <a:r>
                        <a:rPr lang="en-US" sz="1200" dirty="0">
                          <a:effectLst/>
                        </a:rPr>
                        <a:t>Minnesota Judges’ Criminal </a:t>
                      </a:r>
                      <a:r>
                        <a:rPr lang="en-US" sz="1200" dirty="0" err="1">
                          <a:effectLst/>
                        </a:rPr>
                        <a:t>Benchbook</a:t>
                      </a:r>
                      <a:endParaRPr lang="en-US" sz="1200" dirty="0">
                        <a:effectLst/>
                        <a:latin typeface="Times New Roman" panose="02020603050405020304" pitchFamily="18" charset="0"/>
                        <a:ea typeface="Times New Roman" panose="02020603050405020304" pitchFamily="18" charset="0"/>
                      </a:endParaRPr>
                    </a:p>
                  </a:txBody>
                  <a:tcPr marL="58366" marR="58366" marT="0" marB="0"/>
                </a:tc>
                <a:tc>
                  <a:txBody>
                    <a:bodyPr/>
                    <a:lstStyle/>
                    <a:p>
                      <a:pPr marL="0" marR="0" algn="ctr">
                        <a:spcBef>
                          <a:spcPts val="0"/>
                        </a:spcBef>
                        <a:spcAft>
                          <a:spcPts val="0"/>
                        </a:spcAft>
                      </a:pPr>
                      <a:r>
                        <a:rPr lang="en-US" sz="1200" dirty="0">
                          <a:effectLst/>
                        </a:rPr>
                        <a:t>------------</a:t>
                      </a:r>
                      <a:endParaRPr lang="en-US" sz="1200" dirty="0">
                        <a:effectLst/>
                        <a:latin typeface="Times New Roman" panose="02020603050405020304" pitchFamily="18" charset="0"/>
                        <a:ea typeface="Times New Roman" panose="02020603050405020304" pitchFamily="18" charset="0"/>
                      </a:endParaRPr>
                    </a:p>
                  </a:txBody>
                  <a:tcPr marL="58366" marR="58366" marT="0" marB="0"/>
                </a:tc>
                <a:tc>
                  <a:txBody>
                    <a:bodyPr/>
                    <a:lstStyle/>
                    <a:p>
                      <a:pPr marL="0" marR="0" algn="ctr">
                        <a:spcBef>
                          <a:spcPts val="0"/>
                        </a:spcBef>
                        <a:spcAft>
                          <a:spcPts val="0"/>
                        </a:spcAft>
                      </a:pPr>
                      <a:r>
                        <a:rPr lang="en-US" sz="1200" dirty="0">
                          <a:effectLst/>
                        </a:rPr>
                        <a:t>MN State Bar Assoc. Continuing Legal Education</a:t>
                      </a:r>
                      <a:endParaRPr lang="en-US" sz="1200" dirty="0">
                        <a:effectLst/>
                        <a:latin typeface="Times New Roman" panose="02020603050405020304" pitchFamily="18" charset="0"/>
                        <a:ea typeface="Times New Roman" panose="02020603050405020304" pitchFamily="18" charset="0"/>
                      </a:endParaRPr>
                    </a:p>
                  </a:txBody>
                  <a:tcPr marL="58366" marR="58366" marT="0" marB="0"/>
                </a:tc>
                <a:tc>
                  <a:txBody>
                    <a:bodyPr/>
                    <a:lstStyle/>
                    <a:p>
                      <a:pPr marL="0" marR="0" algn="ctr">
                        <a:spcBef>
                          <a:spcPts val="0"/>
                        </a:spcBef>
                        <a:spcAft>
                          <a:spcPts val="0"/>
                        </a:spcAft>
                      </a:pPr>
                      <a:r>
                        <a:rPr lang="en-US" sz="1200">
                          <a:effectLst/>
                        </a:rPr>
                        <a:t>7</a:t>
                      </a:r>
                      <a:r>
                        <a:rPr lang="en-US" sz="1200" baseline="30000">
                          <a:effectLst/>
                        </a:rPr>
                        <a:t>th</a:t>
                      </a:r>
                      <a:r>
                        <a:rPr lang="en-US" sz="1200">
                          <a:effectLst/>
                        </a:rPr>
                        <a:t> edition</a:t>
                      </a:r>
                    </a:p>
                    <a:p>
                      <a:pPr marL="0" marR="0" algn="ctr">
                        <a:spcBef>
                          <a:spcPts val="0"/>
                        </a:spcBef>
                        <a:spcAft>
                          <a:spcPts val="0"/>
                        </a:spcAft>
                      </a:pPr>
                      <a:r>
                        <a:rPr lang="en-US" sz="1200">
                          <a:effectLst/>
                        </a:rPr>
                        <a:t>2016 w/ 2018 updates </a:t>
                      </a:r>
                      <a:endParaRPr lang="en-US" sz="1200">
                        <a:effectLst/>
                        <a:latin typeface="Times New Roman" panose="02020603050405020304" pitchFamily="18" charset="0"/>
                        <a:ea typeface="Times New Roman" panose="02020603050405020304" pitchFamily="18" charset="0"/>
                      </a:endParaRPr>
                    </a:p>
                  </a:txBody>
                  <a:tcPr marL="58366" marR="58366" marT="0" marB="0"/>
                </a:tc>
                <a:tc>
                  <a:txBody>
                    <a:bodyPr/>
                    <a:lstStyle/>
                    <a:p>
                      <a:pPr marL="0" marR="0" algn="ctr">
                        <a:spcBef>
                          <a:spcPts val="0"/>
                        </a:spcBef>
                        <a:spcAft>
                          <a:spcPts val="0"/>
                        </a:spcAft>
                      </a:pPr>
                      <a:r>
                        <a:rPr lang="en-US" sz="1200">
                          <a:effectLst/>
                        </a:rPr>
                        <a:t>Current edition only, hard copy or pdf version</a:t>
                      </a:r>
                      <a:endParaRPr lang="en-US" sz="1200">
                        <a:effectLst/>
                        <a:latin typeface="Times New Roman" panose="02020603050405020304" pitchFamily="18" charset="0"/>
                        <a:ea typeface="Times New Roman" panose="02020603050405020304" pitchFamily="18" charset="0"/>
                      </a:endParaRPr>
                    </a:p>
                  </a:txBody>
                  <a:tcPr marL="58366" marR="58366" marT="0" marB="0"/>
                </a:tc>
                <a:extLst>
                  <a:ext uri="{0D108BD9-81ED-4DB2-BD59-A6C34878D82A}">
                    <a16:rowId xmlns:a16="http://schemas.microsoft.com/office/drawing/2014/main" val="10003"/>
                  </a:ext>
                </a:extLst>
              </a:tr>
              <a:tr h="487181">
                <a:tc>
                  <a:txBody>
                    <a:bodyPr/>
                    <a:lstStyle/>
                    <a:p>
                      <a:pPr marL="0" marR="0" algn="ctr">
                        <a:spcBef>
                          <a:spcPts val="0"/>
                        </a:spcBef>
                        <a:spcAft>
                          <a:spcPts val="0"/>
                        </a:spcAft>
                      </a:pPr>
                      <a:r>
                        <a:rPr lang="en-US" sz="1200" dirty="0">
                          <a:effectLst/>
                        </a:rPr>
                        <a:t>Protecting Your Health and Safety: A Litigation Guide for Inmates</a:t>
                      </a:r>
                      <a:endParaRPr lang="en-US" sz="1200" dirty="0">
                        <a:effectLst/>
                        <a:latin typeface="Times New Roman" panose="02020603050405020304" pitchFamily="18" charset="0"/>
                        <a:ea typeface="Times New Roman" panose="02020603050405020304" pitchFamily="18" charset="0"/>
                      </a:endParaRPr>
                    </a:p>
                  </a:txBody>
                  <a:tcPr marL="58366" marR="58366" marT="0" marB="0"/>
                </a:tc>
                <a:tc>
                  <a:txBody>
                    <a:bodyPr/>
                    <a:lstStyle/>
                    <a:p>
                      <a:pPr marL="0" marR="0" algn="ctr">
                        <a:spcBef>
                          <a:spcPts val="0"/>
                        </a:spcBef>
                        <a:spcAft>
                          <a:spcPts val="0"/>
                        </a:spcAft>
                      </a:pPr>
                      <a:r>
                        <a:rPr lang="en-US" sz="1200" dirty="0" err="1">
                          <a:effectLst/>
                        </a:rPr>
                        <a:t>Toone</a:t>
                      </a:r>
                      <a:r>
                        <a:rPr lang="en-US" sz="1200" dirty="0">
                          <a:effectLst/>
                        </a:rPr>
                        <a:t>, Robert E.</a:t>
                      </a:r>
                      <a:endParaRPr lang="en-US" sz="1200" dirty="0">
                        <a:effectLst/>
                        <a:latin typeface="Times New Roman" panose="02020603050405020304" pitchFamily="18" charset="0"/>
                        <a:ea typeface="Times New Roman" panose="02020603050405020304" pitchFamily="18" charset="0"/>
                      </a:endParaRPr>
                    </a:p>
                  </a:txBody>
                  <a:tcPr marL="58366" marR="58366" marT="0" marB="0"/>
                </a:tc>
                <a:tc>
                  <a:txBody>
                    <a:bodyPr/>
                    <a:lstStyle/>
                    <a:p>
                      <a:pPr marL="0" marR="0" algn="ctr">
                        <a:spcBef>
                          <a:spcPts val="0"/>
                        </a:spcBef>
                        <a:spcAft>
                          <a:spcPts val="0"/>
                        </a:spcAft>
                      </a:pPr>
                      <a:r>
                        <a:rPr lang="en-US" sz="1200">
                          <a:effectLst/>
                        </a:rPr>
                        <a:t>Southern Poverty Law Center</a:t>
                      </a:r>
                      <a:endParaRPr lang="en-US" sz="1200">
                        <a:effectLst/>
                        <a:latin typeface="Times New Roman" panose="02020603050405020304" pitchFamily="18" charset="0"/>
                        <a:ea typeface="Times New Roman" panose="02020603050405020304" pitchFamily="18" charset="0"/>
                      </a:endParaRPr>
                    </a:p>
                  </a:txBody>
                  <a:tcPr marL="58366" marR="58366" marT="0" marB="0"/>
                </a:tc>
                <a:tc>
                  <a:txBody>
                    <a:bodyPr/>
                    <a:lstStyle/>
                    <a:p>
                      <a:pPr marL="0" marR="0" algn="ctr">
                        <a:spcBef>
                          <a:spcPts val="0"/>
                        </a:spcBef>
                        <a:spcAft>
                          <a:spcPts val="0"/>
                        </a:spcAft>
                      </a:pPr>
                      <a:r>
                        <a:rPr lang="en-US" sz="1200">
                          <a:effectLst/>
                        </a:rPr>
                        <a:t>2009</a:t>
                      </a:r>
                    </a:p>
                    <a:p>
                      <a:pPr marL="0" marR="0" algn="ctr">
                        <a:spcBef>
                          <a:spcPts val="0"/>
                        </a:spcBef>
                        <a:spcAft>
                          <a:spcPts val="0"/>
                        </a:spcAft>
                      </a:pPr>
                      <a:r>
                        <a:rPr lang="en-US" sz="1200">
                          <a:effectLst/>
                        </a:rPr>
                        <a:t>2</a:t>
                      </a:r>
                      <a:r>
                        <a:rPr lang="en-US" sz="1200" baseline="30000">
                          <a:effectLst/>
                        </a:rPr>
                        <a:t>nd</a:t>
                      </a:r>
                      <a:r>
                        <a:rPr lang="en-US" sz="1200">
                          <a:effectLst/>
                        </a:rPr>
                        <a:t> edition</a:t>
                      </a:r>
                      <a:endParaRPr lang="en-US" sz="1200">
                        <a:effectLst/>
                        <a:latin typeface="Times New Roman" panose="02020603050405020304" pitchFamily="18" charset="0"/>
                        <a:ea typeface="Times New Roman" panose="02020603050405020304" pitchFamily="18" charset="0"/>
                      </a:endParaRPr>
                    </a:p>
                  </a:txBody>
                  <a:tcPr marL="58366" marR="58366" marT="0" marB="0"/>
                </a:tc>
                <a:tc>
                  <a:txBody>
                    <a:bodyPr/>
                    <a:lstStyle/>
                    <a:p>
                      <a:pPr marL="0" marR="0" algn="ctr">
                        <a:spcBef>
                          <a:spcPts val="0"/>
                        </a:spcBef>
                        <a:spcAft>
                          <a:spcPts val="0"/>
                        </a:spcAft>
                      </a:pPr>
                      <a:r>
                        <a:rPr lang="en-US" sz="1200">
                          <a:effectLst/>
                        </a:rPr>
                        <a:t>Current edition only</a:t>
                      </a:r>
                      <a:endParaRPr lang="en-US" sz="1200">
                        <a:effectLst/>
                        <a:latin typeface="Times New Roman" panose="02020603050405020304" pitchFamily="18" charset="0"/>
                        <a:ea typeface="Times New Roman" panose="02020603050405020304" pitchFamily="18" charset="0"/>
                      </a:endParaRPr>
                    </a:p>
                  </a:txBody>
                  <a:tcPr marL="58366" marR="58366" marT="0" marB="0"/>
                </a:tc>
                <a:extLst>
                  <a:ext uri="{0D108BD9-81ED-4DB2-BD59-A6C34878D82A}">
                    <a16:rowId xmlns:a16="http://schemas.microsoft.com/office/drawing/2014/main" val="10004"/>
                  </a:ext>
                </a:extLst>
              </a:tr>
              <a:tr h="324787">
                <a:tc>
                  <a:txBody>
                    <a:bodyPr/>
                    <a:lstStyle/>
                    <a:p>
                      <a:pPr marL="0" marR="0" algn="ctr">
                        <a:spcBef>
                          <a:spcPts val="0"/>
                        </a:spcBef>
                        <a:spcAft>
                          <a:spcPts val="0"/>
                        </a:spcAft>
                      </a:pPr>
                      <a:r>
                        <a:rPr lang="en-US" sz="1200" dirty="0">
                          <a:effectLst/>
                        </a:rPr>
                        <a:t>Prisoners’ Guide to Survival</a:t>
                      </a:r>
                      <a:endParaRPr lang="en-US" sz="1200" dirty="0">
                        <a:effectLst/>
                        <a:latin typeface="Times New Roman" panose="02020603050405020304" pitchFamily="18" charset="0"/>
                        <a:ea typeface="Times New Roman" panose="02020603050405020304" pitchFamily="18" charset="0"/>
                      </a:endParaRPr>
                    </a:p>
                  </a:txBody>
                  <a:tcPr marL="58366" marR="58366" marT="0" marB="0"/>
                </a:tc>
                <a:tc>
                  <a:txBody>
                    <a:bodyPr/>
                    <a:lstStyle/>
                    <a:p>
                      <a:pPr marL="0" marR="0" algn="ctr">
                        <a:spcBef>
                          <a:spcPts val="0"/>
                        </a:spcBef>
                        <a:spcAft>
                          <a:spcPts val="0"/>
                        </a:spcAft>
                      </a:pPr>
                      <a:r>
                        <a:rPr lang="en-US" sz="1200" dirty="0">
                          <a:effectLst/>
                        </a:rPr>
                        <a:t>Belanger, L. Powell</a:t>
                      </a:r>
                      <a:endParaRPr lang="en-US" sz="1200" dirty="0">
                        <a:effectLst/>
                        <a:latin typeface="Times New Roman" panose="02020603050405020304" pitchFamily="18" charset="0"/>
                        <a:ea typeface="Times New Roman" panose="02020603050405020304" pitchFamily="18" charset="0"/>
                      </a:endParaRPr>
                    </a:p>
                  </a:txBody>
                  <a:tcPr marL="58366" marR="58366" marT="0" marB="0"/>
                </a:tc>
                <a:tc>
                  <a:txBody>
                    <a:bodyPr/>
                    <a:lstStyle/>
                    <a:p>
                      <a:pPr marL="0" marR="0" algn="ctr">
                        <a:spcBef>
                          <a:spcPts val="0"/>
                        </a:spcBef>
                        <a:spcAft>
                          <a:spcPts val="0"/>
                        </a:spcAft>
                      </a:pPr>
                      <a:r>
                        <a:rPr lang="en-US" sz="1200" dirty="0">
                          <a:effectLst/>
                        </a:rPr>
                        <a:t>PSI Publishing Company</a:t>
                      </a:r>
                      <a:endParaRPr lang="en-US" sz="1200" dirty="0">
                        <a:effectLst/>
                        <a:latin typeface="Times New Roman" panose="02020603050405020304" pitchFamily="18" charset="0"/>
                        <a:ea typeface="Times New Roman" panose="02020603050405020304" pitchFamily="18" charset="0"/>
                      </a:endParaRPr>
                    </a:p>
                  </a:txBody>
                  <a:tcPr marL="58366" marR="58366" marT="0" marB="0"/>
                </a:tc>
                <a:tc>
                  <a:txBody>
                    <a:bodyPr/>
                    <a:lstStyle/>
                    <a:p>
                      <a:pPr marL="0" marR="0" algn="ctr">
                        <a:spcBef>
                          <a:spcPts val="0"/>
                        </a:spcBef>
                        <a:spcAft>
                          <a:spcPts val="0"/>
                        </a:spcAft>
                      </a:pPr>
                      <a:r>
                        <a:rPr lang="en-US" sz="1200" dirty="0">
                          <a:effectLst/>
                        </a:rPr>
                        <a:t>2001</a:t>
                      </a:r>
                      <a:endParaRPr lang="en-US" sz="1200" dirty="0">
                        <a:effectLst/>
                        <a:latin typeface="Times New Roman" panose="02020603050405020304" pitchFamily="18" charset="0"/>
                        <a:ea typeface="Times New Roman" panose="02020603050405020304" pitchFamily="18" charset="0"/>
                      </a:endParaRPr>
                    </a:p>
                  </a:txBody>
                  <a:tcPr marL="58366" marR="58366" marT="0" marB="0"/>
                </a:tc>
                <a:tc>
                  <a:txBody>
                    <a:bodyPr/>
                    <a:lstStyle/>
                    <a:p>
                      <a:pPr marL="0" marR="0" algn="ctr">
                        <a:spcBef>
                          <a:spcPts val="0"/>
                        </a:spcBef>
                        <a:spcAft>
                          <a:spcPts val="0"/>
                        </a:spcAft>
                      </a:pPr>
                      <a:r>
                        <a:rPr lang="en-US" sz="1200" dirty="0">
                          <a:effectLst/>
                        </a:rPr>
                        <a:t>Current edition only</a:t>
                      </a:r>
                      <a:endParaRPr lang="en-US" sz="1200" dirty="0">
                        <a:effectLst/>
                        <a:latin typeface="Times New Roman" panose="02020603050405020304" pitchFamily="18" charset="0"/>
                        <a:ea typeface="Times New Roman" panose="02020603050405020304" pitchFamily="18" charset="0"/>
                      </a:endParaRPr>
                    </a:p>
                  </a:txBody>
                  <a:tcPr marL="58366" marR="58366" marT="0" marB="0"/>
                </a:tc>
                <a:extLst>
                  <a:ext uri="{0D108BD9-81ED-4DB2-BD59-A6C34878D82A}">
                    <a16:rowId xmlns:a16="http://schemas.microsoft.com/office/drawing/2014/main" val="10005"/>
                  </a:ext>
                </a:extLst>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3485362948"/>
              </p:ext>
            </p:extLst>
          </p:nvPr>
        </p:nvGraphicFramePr>
        <p:xfrm>
          <a:off x="395416" y="3657600"/>
          <a:ext cx="8402595" cy="3454863"/>
        </p:xfrm>
        <a:graphic>
          <a:graphicData uri="http://schemas.openxmlformats.org/drawingml/2006/table">
            <a:tbl>
              <a:tblPr firstRow="1" firstCol="1" lastRow="1" lastCol="1" bandRow="1" bandCol="1">
                <a:tableStyleId>{5C22544A-7EE6-4342-B048-85BDC9FD1C3A}</a:tableStyleId>
              </a:tblPr>
              <a:tblGrid>
                <a:gridCol w="5069988">
                  <a:extLst>
                    <a:ext uri="{9D8B030D-6E8A-4147-A177-3AD203B41FA5}">
                      <a16:colId xmlns:a16="http://schemas.microsoft.com/office/drawing/2014/main" val="20000"/>
                    </a:ext>
                  </a:extLst>
                </a:gridCol>
                <a:gridCol w="3332607">
                  <a:extLst>
                    <a:ext uri="{9D8B030D-6E8A-4147-A177-3AD203B41FA5}">
                      <a16:colId xmlns:a16="http://schemas.microsoft.com/office/drawing/2014/main" val="20001"/>
                    </a:ext>
                  </a:extLst>
                </a:gridCol>
              </a:tblGrid>
              <a:tr h="467823">
                <a:tc gridSpan="2">
                  <a:txBody>
                    <a:bodyPr/>
                    <a:lstStyle/>
                    <a:p>
                      <a:pPr marL="0" marR="0" algn="ctr">
                        <a:spcBef>
                          <a:spcPts val="0"/>
                        </a:spcBef>
                        <a:spcAft>
                          <a:spcPts val="0"/>
                        </a:spcAft>
                      </a:pPr>
                      <a:r>
                        <a:rPr lang="en-US" sz="1400" dirty="0">
                          <a:effectLst/>
                        </a:rPr>
                        <a:t>Lexis Advanced</a:t>
                      </a:r>
                    </a:p>
                    <a:p>
                      <a:pPr marL="0" marR="0" algn="ctr">
                        <a:spcBef>
                          <a:spcPts val="0"/>
                        </a:spcBef>
                        <a:spcAft>
                          <a:spcPts val="0"/>
                        </a:spcAft>
                      </a:pPr>
                      <a:r>
                        <a:rPr lang="en-US" sz="1400" dirty="0">
                          <a:effectLst/>
                        </a:rPr>
                        <a:t> </a:t>
                      </a:r>
                      <a:endParaRPr lang="en-US" sz="1400" dirty="0">
                        <a:effectLst/>
                        <a:latin typeface="Times New Roman" panose="02020603050405020304" pitchFamily="18" charset="0"/>
                        <a:ea typeface="Times New Roman" panose="02020603050405020304" pitchFamily="18" charset="0"/>
                      </a:endParaRPr>
                    </a:p>
                  </a:txBody>
                  <a:tcPr marL="68580" marR="68580" marT="0" marB="0"/>
                </a:tc>
                <a:tc hMerge="1">
                  <a:txBody>
                    <a:bodyPr/>
                    <a:lstStyle/>
                    <a:p>
                      <a:endParaRPr lang="en-US"/>
                    </a:p>
                  </a:txBody>
                  <a:tcPr/>
                </a:tc>
                <a:extLst>
                  <a:ext uri="{0D108BD9-81ED-4DB2-BD59-A6C34878D82A}">
                    <a16:rowId xmlns:a16="http://schemas.microsoft.com/office/drawing/2014/main" val="10000"/>
                  </a:ext>
                </a:extLst>
              </a:tr>
              <a:tr h="183062">
                <a:tc>
                  <a:txBody>
                    <a:bodyPr/>
                    <a:lstStyle/>
                    <a:p>
                      <a:pPr marL="0" marR="0" algn="ctr">
                        <a:spcBef>
                          <a:spcPts val="0"/>
                        </a:spcBef>
                        <a:spcAft>
                          <a:spcPts val="0"/>
                        </a:spcAft>
                      </a:pPr>
                      <a:r>
                        <a:rPr lang="en-US" sz="1400">
                          <a:effectLst/>
                        </a:rPr>
                        <a:t>Title</a:t>
                      </a:r>
                      <a:endParaRPr lang="en-US" sz="14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900">
                          <a:effectLst/>
                        </a:rPr>
                        <a:t>Provider</a:t>
                      </a:r>
                      <a:endParaRPr lang="en-US" sz="12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0001"/>
                  </a:ext>
                </a:extLst>
              </a:tr>
              <a:tr h="2549515">
                <a:tc>
                  <a:txBody>
                    <a:bodyPr/>
                    <a:lstStyle/>
                    <a:p>
                      <a:pPr marL="342900" marR="0" lvl="0" indent="-342900">
                        <a:spcBef>
                          <a:spcPts val="0"/>
                        </a:spcBef>
                        <a:spcAft>
                          <a:spcPts val="0"/>
                        </a:spcAft>
                        <a:buFont typeface="Symbol" panose="05050102010706020507" pitchFamily="18" charset="2"/>
                        <a:buBlip>
                          <a:blip r:embed="rId2"/>
                        </a:buBlip>
                        <a:tabLst>
                          <a:tab pos="457200" algn="l"/>
                        </a:tabLst>
                      </a:pPr>
                      <a:r>
                        <a:rPr lang="en-US" sz="1400" dirty="0">
                          <a:effectLst/>
                        </a:rPr>
                        <a:t>U.S. Supreme Court Cases</a:t>
                      </a:r>
                    </a:p>
                    <a:p>
                      <a:pPr marL="342900" marR="0" lvl="0" indent="-342900">
                        <a:spcBef>
                          <a:spcPts val="0"/>
                        </a:spcBef>
                        <a:spcAft>
                          <a:spcPts val="0"/>
                        </a:spcAft>
                        <a:buFont typeface="Symbol" panose="05050102010706020507" pitchFamily="18" charset="2"/>
                        <a:buBlip>
                          <a:blip r:embed="rId2"/>
                        </a:buBlip>
                        <a:tabLst>
                          <a:tab pos="457200" algn="l"/>
                        </a:tabLst>
                      </a:pPr>
                      <a:r>
                        <a:rPr lang="en-US" sz="1400" dirty="0">
                          <a:effectLst/>
                        </a:rPr>
                        <a:t>United States Code Service, including annotations and archives</a:t>
                      </a:r>
                    </a:p>
                    <a:p>
                      <a:pPr marL="342900" marR="0" lvl="0" indent="-342900">
                        <a:spcBef>
                          <a:spcPts val="0"/>
                        </a:spcBef>
                        <a:spcAft>
                          <a:spcPts val="0"/>
                        </a:spcAft>
                        <a:buFont typeface="Symbol" panose="05050102010706020507" pitchFamily="18" charset="2"/>
                        <a:buBlip>
                          <a:blip r:embed="rId2"/>
                        </a:buBlip>
                        <a:tabLst>
                          <a:tab pos="457200" algn="l"/>
                        </a:tabLst>
                      </a:pPr>
                      <a:r>
                        <a:rPr lang="en-US" sz="1400" dirty="0">
                          <a:effectLst/>
                        </a:rPr>
                        <a:t>Minnesota State and Federal Rules of Court, including archives</a:t>
                      </a:r>
                    </a:p>
                    <a:p>
                      <a:pPr marL="342900" marR="0" lvl="0" indent="-342900">
                        <a:spcBef>
                          <a:spcPts val="0"/>
                        </a:spcBef>
                        <a:spcAft>
                          <a:spcPts val="0"/>
                        </a:spcAft>
                        <a:buFont typeface="Symbol" panose="05050102010706020507" pitchFamily="18" charset="2"/>
                        <a:buBlip>
                          <a:blip r:embed="rId2"/>
                        </a:buBlip>
                        <a:tabLst>
                          <a:tab pos="457200" algn="l"/>
                        </a:tabLst>
                      </a:pPr>
                      <a:r>
                        <a:rPr lang="en-US" sz="1400" dirty="0">
                          <a:effectLst/>
                        </a:rPr>
                        <a:t>United States Constitution</a:t>
                      </a:r>
                    </a:p>
                    <a:p>
                      <a:pPr marL="342900" marR="0" lvl="0" indent="-342900">
                        <a:spcBef>
                          <a:spcPts val="0"/>
                        </a:spcBef>
                        <a:spcAft>
                          <a:spcPts val="0"/>
                        </a:spcAft>
                        <a:buFont typeface="Symbol" panose="05050102010706020507" pitchFamily="18" charset="2"/>
                        <a:buBlip>
                          <a:blip r:embed="rId2"/>
                        </a:buBlip>
                        <a:tabLst>
                          <a:tab pos="457200" algn="l"/>
                        </a:tabLst>
                      </a:pPr>
                      <a:r>
                        <a:rPr lang="en-US" sz="1400" dirty="0">
                          <a:effectLst/>
                        </a:rPr>
                        <a:t>Minnesota Supreme Court Cases from 1861</a:t>
                      </a:r>
                    </a:p>
                    <a:p>
                      <a:pPr marL="342900" marR="0" lvl="0" indent="-342900">
                        <a:spcBef>
                          <a:spcPts val="0"/>
                        </a:spcBef>
                        <a:spcAft>
                          <a:spcPts val="0"/>
                        </a:spcAft>
                        <a:buFont typeface="Symbol" panose="05050102010706020507" pitchFamily="18" charset="2"/>
                        <a:buBlip>
                          <a:blip r:embed="rId2"/>
                        </a:buBlip>
                        <a:tabLst>
                          <a:tab pos="457200" algn="l"/>
                        </a:tabLst>
                      </a:pPr>
                      <a:r>
                        <a:rPr lang="en-US" sz="1400" dirty="0">
                          <a:effectLst/>
                        </a:rPr>
                        <a:t>Minnesota Court of Appeals Cases from 1983</a:t>
                      </a:r>
                    </a:p>
                    <a:p>
                      <a:pPr marL="342900" marR="0" lvl="0" indent="-342900">
                        <a:spcBef>
                          <a:spcPts val="0"/>
                        </a:spcBef>
                        <a:spcAft>
                          <a:spcPts val="0"/>
                        </a:spcAft>
                        <a:buFont typeface="Symbol" panose="05050102010706020507" pitchFamily="18" charset="2"/>
                        <a:buBlip>
                          <a:blip r:embed="rId2"/>
                        </a:buBlip>
                        <a:tabLst>
                          <a:tab pos="457200" algn="l"/>
                        </a:tabLst>
                      </a:pPr>
                      <a:r>
                        <a:rPr lang="en-US" sz="1400" dirty="0">
                          <a:effectLst/>
                        </a:rPr>
                        <a:t>Minnesota Annotated Statutes, including archives </a:t>
                      </a:r>
                    </a:p>
                    <a:p>
                      <a:pPr marL="342900" marR="0" lvl="0" indent="-342900">
                        <a:spcBef>
                          <a:spcPts val="0"/>
                        </a:spcBef>
                        <a:spcAft>
                          <a:spcPts val="0"/>
                        </a:spcAft>
                        <a:buFont typeface="Symbol" panose="05050102010706020507" pitchFamily="18" charset="2"/>
                        <a:buBlip>
                          <a:blip r:embed="rId2"/>
                        </a:buBlip>
                        <a:tabLst>
                          <a:tab pos="457200" algn="l"/>
                        </a:tabLst>
                      </a:pPr>
                      <a:r>
                        <a:rPr lang="en-US" sz="1400" dirty="0">
                          <a:effectLst/>
                        </a:rPr>
                        <a:t>Minnesota Annotated Constitution</a:t>
                      </a:r>
                    </a:p>
                    <a:p>
                      <a:pPr marL="342900" marR="0" lvl="0" indent="-342900">
                        <a:spcBef>
                          <a:spcPts val="0"/>
                        </a:spcBef>
                        <a:spcAft>
                          <a:spcPts val="0"/>
                        </a:spcAft>
                        <a:buFont typeface="Symbol" panose="05050102010706020507" pitchFamily="18" charset="2"/>
                        <a:buBlip>
                          <a:blip r:embed="rId2"/>
                        </a:buBlip>
                        <a:tabLst>
                          <a:tab pos="457200" algn="l"/>
                        </a:tabLst>
                      </a:pPr>
                      <a:r>
                        <a:rPr lang="en-US" sz="1400" dirty="0">
                          <a:effectLst/>
                        </a:rPr>
                        <a:t>Minnesota Civil Practice</a:t>
                      </a:r>
                    </a:p>
                    <a:p>
                      <a:pPr marL="342900" marR="0" lvl="0" indent="-342900">
                        <a:spcBef>
                          <a:spcPts val="0"/>
                        </a:spcBef>
                        <a:spcAft>
                          <a:spcPts val="0"/>
                        </a:spcAft>
                        <a:buFont typeface="Symbol" panose="05050102010706020507" pitchFamily="18" charset="2"/>
                        <a:buBlip>
                          <a:blip r:embed="rId2"/>
                        </a:buBlip>
                        <a:tabLst>
                          <a:tab pos="457200" algn="l"/>
                        </a:tabLst>
                      </a:pPr>
                      <a:r>
                        <a:rPr lang="en-US" sz="1400" dirty="0">
                          <a:effectLst/>
                        </a:rPr>
                        <a:t>Ballantine's Law Dictionary</a:t>
                      </a:r>
                    </a:p>
                    <a:p>
                      <a:pPr marL="342900" marR="0" lvl="0" indent="-342900">
                        <a:spcBef>
                          <a:spcPts val="0"/>
                        </a:spcBef>
                        <a:spcAft>
                          <a:spcPts val="0"/>
                        </a:spcAft>
                        <a:buFont typeface="Symbol" panose="05050102010706020507" pitchFamily="18" charset="2"/>
                        <a:buBlip>
                          <a:blip r:embed="rId2"/>
                        </a:buBlip>
                        <a:tabLst>
                          <a:tab pos="457200" algn="l"/>
                        </a:tabLst>
                      </a:pPr>
                      <a:r>
                        <a:rPr lang="en-US" sz="1400" dirty="0">
                          <a:effectLst/>
                        </a:rPr>
                        <a:t>Constitutional Rights of Prisoners</a:t>
                      </a:r>
                      <a:endParaRPr lang="en-US" sz="14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900" dirty="0">
                          <a:effectLst/>
                        </a:rPr>
                        <a:t>LexisNexis</a:t>
                      </a:r>
                      <a:endParaRPr lang="en-US" sz="12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44688686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286263" cy="6858000"/>
          </a:xfrm>
          <a:prstGeom prst="rect">
            <a:avLst/>
          </a:prstGeom>
        </p:spPr>
      </p:pic>
    </p:spTree>
    <p:extLst>
      <p:ext uri="{BB962C8B-B14F-4D97-AF65-F5344CB8AC3E}">
        <p14:creationId xmlns:p14="http://schemas.microsoft.com/office/powerpoint/2010/main" val="208923781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14301" y="145473"/>
            <a:ext cx="9029700" cy="6268420"/>
          </a:xfrm>
          <a:prstGeom prst="rect">
            <a:avLst/>
          </a:prstGeom>
        </p:spPr>
      </p:pic>
    </p:spTree>
    <p:extLst>
      <p:ext uri="{BB962C8B-B14F-4D97-AF65-F5344CB8AC3E}">
        <p14:creationId xmlns:p14="http://schemas.microsoft.com/office/powerpoint/2010/main" val="242634221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12134850" cy="7248525"/>
          </a:xfrm>
          <a:prstGeom prst="rect">
            <a:avLst/>
          </a:prstGeom>
        </p:spPr>
      </p:pic>
    </p:spTree>
    <p:extLst>
      <p:ext uri="{BB962C8B-B14F-4D97-AF65-F5344CB8AC3E}">
        <p14:creationId xmlns:p14="http://schemas.microsoft.com/office/powerpoint/2010/main" val="282989255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36418" y="204353"/>
            <a:ext cx="8219209" cy="6653647"/>
          </a:xfrm>
          <a:prstGeom prst="rect">
            <a:avLst/>
          </a:prstGeom>
        </p:spPr>
      </p:pic>
    </p:spTree>
    <p:extLst>
      <p:ext uri="{BB962C8B-B14F-4D97-AF65-F5344CB8AC3E}">
        <p14:creationId xmlns:p14="http://schemas.microsoft.com/office/powerpoint/2010/main" val="200542713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9144000" cy="6487824"/>
          </a:xfrm>
          <a:prstGeom prst="rect">
            <a:avLst/>
          </a:prstGeom>
        </p:spPr>
      </p:pic>
    </p:spTree>
    <p:extLst>
      <p:ext uri="{BB962C8B-B14F-4D97-AF65-F5344CB8AC3E}">
        <p14:creationId xmlns:p14="http://schemas.microsoft.com/office/powerpoint/2010/main" val="116719098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142" t="3757" b="5540"/>
          <a:stretch/>
        </p:blipFill>
        <p:spPr>
          <a:xfrm>
            <a:off x="0" y="0"/>
            <a:ext cx="9156879" cy="6858000"/>
          </a:xfrm>
          <a:prstGeom prst="rect">
            <a:avLst/>
          </a:prstGeom>
        </p:spPr>
      </p:pic>
    </p:spTree>
    <p:extLst>
      <p:ext uri="{BB962C8B-B14F-4D97-AF65-F5344CB8AC3E}">
        <p14:creationId xmlns:p14="http://schemas.microsoft.com/office/powerpoint/2010/main" val="58643591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18604" t="5333" r="15558" b="3996"/>
          <a:stretch/>
        </p:blipFill>
        <p:spPr>
          <a:xfrm>
            <a:off x="654627" y="-16850"/>
            <a:ext cx="7986958" cy="6874850"/>
          </a:xfrm>
          <a:prstGeom prst="rect">
            <a:avLst/>
          </a:prstGeom>
        </p:spPr>
      </p:pic>
    </p:spTree>
    <p:extLst>
      <p:ext uri="{BB962C8B-B14F-4D97-AF65-F5344CB8AC3E}">
        <p14:creationId xmlns:p14="http://schemas.microsoft.com/office/powerpoint/2010/main" val="158099688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14437" t="8001" r="13418" b="2663"/>
          <a:stretch/>
        </p:blipFill>
        <p:spPr>
          <a:xfrm>
            <a:off x="0" y="166254"/>
            <a:ext cx="8582891" cy="6693867"/>
          </a:xfrm>
          <a:prstGeom prst="rect">
            <a:avLst/>
          </a:prstGeom>
        </p:spPr>
      </p:pic>
    </p:spTree>
    <p:extLst>
      <p:ext uri="{BB962C8B-B14F-4D97-AF65-F5344CB8AC3E}">
        <p14:creationId xmlns:p14="http://schemas.microsoft.com/office/powerpoint/2010/main" val="352855936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97884" y="243320"/>
            <a:ext cx="8410575" cy="1924050"/>
          </a:xfrm>
          <a:prstGeom prst="rect">
            <a:avLst/>
          </a:prstGeom>
        </p:spPr>
      </p:pic>
      <p:pic>
        <p:nvPicPr>
          <p:cNvPr id="5" name="Picture 4"/>
          <p:cNvPicPr>
            <a:picLocks noChangeAspect="1"/>
          </p:cNvPicPr>
          <p:nvPr/>
        </p:nvPicPr>
        <p:blipFill>
          <a:blip r:embed="rId3"/>
          <a:stretch>
            <a:fillRect/>
          </a:stretch>
        </p:blipFill>
        <p:spPr>
          <a:xfrm>
            <a:off x="397884" y="2167370"/>
            <a:ext cx="8096251" cy="4567788"/>
          </a:xfrm>
          <a:prstGeom prst="rect">
            <a:avLst/>
          </a:prstGeom>
        </p:spPr>
      </p:pic>
    </p:spTree>
    <p:extLst>
      <p:ext uri="{BB962C8B-B14F-4D97-AF65-F5344CB8AC3E}">
        <p14:creationId xmlns:p14="http://schemas.microsoft.com/office/powerpoint/2010/main" val="288646219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9145601" cy="6858000"/>
          </a:xfrm>
          <a:prstGeom prst="rect">
            <a:avLst/>
          </a:prstGeom>
        </p:spPr>
      </p:pic>
    </p:spTree>
    <p:extLst>
      <p:ext uri="{BB962C8B-B14F-4D97-AF65-F5344CB8AC3E}">
        <p14:creationId xmlns:p14="http://schemas.microsoft.com/office/powerpoint/2010/main" val="400350749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1"/>
            <a:ext cx="9144000" cy="6858000"/>
          </a:xfrm>
          <a:prstGeom prst="rect">
            <a:avLst/>
          </a:prstGeom>
        </p:spPr>
      </p:pic>
    </p:spTree>
    <p:extLst>
      <p:ext uri="{BB962C8B-B14F-4D97-AF65-F5344CB8AC3E}">
        <p14:creationId xmlns:p14="http://schemas.microsoft.com/office/powerpoint/2010/main" val="173009826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Wisconsin State Public Defender</a:t>
            </a:r>
            <a:endParaRPr lang="en-US" dirty="0"/>
          </a:p>
        </p:txBody>
      </p:sp>
      <p:sp>
        <p:nvSpPr>
          <p:cNvPr id="3" name="Content Placeholder 2"/>
          <p:cNvSpPr>
            <a:spLocks noGrp="1"/>
          </p:cNvSpPr>
          <p:nvPr>
            <p:ph idx="1"/>
          </p:nvPr>
        </p:nvSpPr>
        <p:spPr>
          <a:xfrm>
            <a:off x="581192" y="1871663"/>
            <a:ext cx="7989752" cy="4986337"/>
          </a:xfrm>
        </p:spPr>
        <p:txBody>
          <a:bodyPr>
            <a:normAutofit fontScale="62500" lnSpcReduction="20000"/>
          </a:bodyPr>
          <a:lstStyle/>
          <a:p>
            <a:r>
              <a:rPr lang="en-US" b="1" dirty="0"/>
              <a:t>APPELLATE AND TRIAL PRACTICE GUIDES</a:t>
            </a:r>
          </a:p>
          <a:p>
            <a:r>
              <a:rPr lang="en-US" dirty="0"/>
              <a:t>Resources and links from the Wisconsin State Public Defender's Office (SPD).  Please note: some of the following links will take you to sites external to wispd.org.</a:t>
            </a:r>
          </a:p>
          <a:p>
            <a:r>
              <a:rPr lang="en-US" b="1" dirty="0"/>
              <a:t>Appeals and </a:t>
            </a:r>
            <a:r>
              <a:rPr lang="en-US" b="1" dirty="0" err="1"/>
              <a:t>Postconviction</a:t>
            </a:r>
            <a:r>
              <a:rPr lang="en-US" b="1" dirty="0"/>
              <a:t> Proceedings</a:t>
            </a:r>
            <a:endParaRPr lang="en-US" dirty="0"/>
          </a:p>
          <a:p>
            <a:r>
              <a:rPr lang="en-US" dirty="0">
                <a:hlinkClick r:id="rId2"/>
              </a:rPr>
              <a:t>SPD Appellate Division</a:t>
            </a:r>
            <a:endParaRPr lang="en-US" dirty="0"/>
          </a:p>
          <a:p>
            <a:r>
              <a:rPr lang="en-US" dirty="0">
                <a:hlinkClick r:id="rId3"/>
              </a:rPr>
              <a:t>Appeal Information for the SPD Trial </a:t>
            </a:r>
            <a:r>
              <a:rPr lang="en-US" dirty="0" err="1">
                <a:hlinkClick r:id="rId3"/>
              </a:rPr>
              <a:t>Atty</a:t>
            </a:r>
            <a:r>
              <a:rPr lang="en-US" dirty="0"/>
              <a:t/>
            </a:r>
            <a:br>
              <a:rPr lang="en-US" dirty="0"/>
            </a:br>
            <a:endParaRPr lang="en-US" dirty="0"/>
          </a:p>
          <a:p>
            <a:r>
              <a:rPr lang="en-US" dirty="0">
                <a:hlinkClick r:id="rId4"/>
              </a:rPr>
              <a:t>Appellate Brief Filing Checklist</a:t>
            </a:r>
            <a:endParaRPr lang="en-US" dirty="0"/>
          </a:p>
          <a:p>
            <a:r>
              <a:rPr lang="en-US" dirty="0">
                <a:hlinkClick r:id="rId5"/>
              </a:rPr>
              <a:t>Example Motion for Stay Pending Appeal</a:t>
            </a:r>
            <a:endParaRPr lang="en-US" dirty="0"/>
          </a:p>
          <a:p>
            <a:r>
              <a:rPr lang="en-US" dirty="0">
                <a:hlinkClick r:id="rId6"/>
              </a:rPr>
              <a:t>Templates for Briefs and Petition for Review</a:t>
            </a:r>
            <a:endParaRPr lang="en-US" dirty="0"/>
          </a:p>
          <a:p>
            <a:r>
              <a:rPr lang="en-US" dirty="0">
                <a:hlinkClick r:id="rId7"/>
              </a:rPr>
              <a:t>Handbook - Appellate Practice &amp; Procedure for SPD-Appointed Counsel</a:t>
            </a:r>
            <a:endParaRPr lang="en-US" dirty="0"/>
          </a:p>
          <a:p>
            <a:r>
              <a:rPr lang="en-US" dirty="0"/>
              <a:t> </a:t>
            </a:r>
            <a:r>
              <a:rPr lang="en-US" b="1" dirty="0"/>
              <a:t>Attorney-Client Communications</a:t>
            </a:r>
            <a:endParaRPr lang="en-US" dirty="0"/>
          </a:p>
          <a:p>
            <a:r>
              <a:rPr lang="en-US" dirty="0">
                <a:hlinkClick r:id="rId8"/>
              </a:rPr>
              <a:t>Columbia Correction Call form</a:t>
            </a:r>
            <a:endParaRPr lang="en-US" dirty="0"/>
          </a:p>
          <a:p>
            <a:r>
              <a:rPr lang="en-US" dirty="0">
                <a:hlinkClick r:id="rId9"/>
              </a:rPr>
              <a:t>Providing High Quality Attorney-Client Communication</a:t>
            </a:r>
            <a:endParaRPr lang="en-US" dirty="0"/>
          </a:p>
          <a:p>
            <a:r>
              <a:rPr lang="en-US" b="1" dirty="0"/>
              <a:t>Case Summaries</a:t>
            </a:r>
            <a:endParaRPr lang="en-US" dirty="0"/>
          </a:p>
          <a:p>
            <a:r>
              <a:rPr lang="en-US" dirty="0">
                <a:hlinkClick r:id="rId10"/>
              </a:rPr>
              <a:t>How to find a brief in Appellate cases</a:t>
            </a:r>
            <a:endParaRPr lang="en-US" dirty="0"/>
          </a:p>
          <a:p>
            <a:r>
              <a:rPr lang="en-US" dirty="0">
                <a:hlinkClick r:id="rId11"/>
              </a:rPr>
              <a:t>On Point blog 2010 - present</a:t>
            </a:r>
            <a:endParaRPr lang="en-US" dirty="0"/>
          </a:p>
          <a:p>
            <a:r>
              <a:rPr lang="en-US" b="1" dirty="0"/>
              <a:t>Charging Practices</a:t>
            </a:r>
            <a:endParaRPr lang="en-US" dirty="0"/>
          </a:p>
          <a:p>
            <a:r>
              <a:rPr lang="en-US" dirty="0">
                <a:hlinkClick r:id="rId12"/>
              </a:rPr>
              <a:t>Consolidation of charging from multiple counties</a:t>
            </a:r>
            <a:endParaRPr lang="en-US" dirty="0"/>
          </a:p>
          <a:p>
            <a:endParaRPr lang="en-US" dirty="0"/>
          </a:p>
        </p:txBody>
      </p:sp>
    </p:spTree>
    <p:extLst>
      <p:ext uri="{BB962C8B-B14F-4D97-AF65-F5344CB8AC3E}">
        <p14:creationId xmlns:p14="http://schemas.microsoft.com/office/powerpoint/2010/main" val="93745554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14325" y="9525"/>
            <a:ext cx="8515350" cy="6838950"/>
          </a:xfrm>
          <a:prstGeom prst="rect">
            <a:avLst/>
          </a:prstGeom>
        </p:spPr>
      </p:pic>
    </p:spTree>
    <p:extLst>
      <p:ext uri="{BB962C8B-B14F-4D97-AF65-F5344CB8AC3E}">
        <p14:creationId xmlns:p14="http://schemas.microsoft.com/office/powerpoint/2010/main" val="274415201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1"/>
            <a:ext cx="9181791" cy="6774873"/>
          </a:xfrm>
          <a:prstGeom prst="rect">
            <a:avLst/>
          </a:prstGeom>
        </p:spPr>
      </p:pic>
    </p:spTree>
    <p:extLst>
      <p:ext uri="{BB962C8B-B14F-4D97-AF65-F5344CB8AC3E}">
        <p14:creationId xmlns:p14="http://schemas.microsoft.com/office/powerpoint/2010/main" val="336180534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86248"/>
            <a:ext cx="9144000" cy="6771752"/>
          </a:xfrm>
          <a:prstGeom prst="rect">
            <a:avLst/>
          </a:prstGeom>
        </p:spPr>
      </p:pic>
    </p:spTree>
    <p:extLst>
      <p:ext uri="{BB962C8B-B14F-4D97-AF65-F5344CB8AC3E}">
        <p14:creationId xmlns:p14="http://schemas.microsoft.com/office/powerpoint/2010/main" val="152635783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42900" y="57150"/>
            <a:ext cx="8358187" cy="6858000"/>
          </a:xfrm>
          <a:prstGeom prst="rect">
            <a:avLst/>
          </a:prstGeom>
        </p:spPr>
      </p:pic>
    </p:spTree>
    <p:extLst>
      <p:ext uri="{BB962C8B-B14F-4D97-AF65-F5344CB8AC3E}">
        <p14:creationId xmlns:p14="http://schemas.microsoft.com/office/powerpoint/2010/main" val="424257583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35769" y="0"/>
            <a:ext cx="8272462" cy="6858000"/>
          </a:xfrm>
          <a:prstGeom prst="rect">
            <a:avLst/>
          </a:prstGeom>
        </p:spPr>
      </p:pic>
    </p:spTree>
    <p:extLst>
      <p:ext uri="{BB962C8B-B14F-4D97-AF65-F5344CB8AC3E}">
        <p14:creationId xmlns:p14="http://schemas.microsoft.com/office/powerpoint/2010/main" val="95359856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fontAlgn="base"/>
            <a:r>
              <a:rPr lang="en-US" sz="1800" b="1" i="1" dirty="0"/>
              <a:t>A Jailhouse Lawyer’s Manual</a:t>
            </a:r>
            <a:r>
              <a:rPr lang="en-US" sz="1800" b="1" dirty="0"/>
              <a:t>, 11th Ed.</a:t>
            </a:r>
            <a:r>
              <a:rPr lang="en-US" sz="1800" dirty="0"/>
              <a:t>  </a:t>
            </a:r>
            <a:r>
              <a:rPr lang="en-US" sz="1800" u="sng" dirty="0"/>
              <a:t/>
            </a:r>
            <a:br>
              <a:rPr lang="en-US" sz="1800" u="sng" dirty="0"/>
            </a:br>
            <a:r>
              <a:rPr lang="en-US" sz="1800" dirty="0"/>
              <a:t/>
            </a:r>
            <a:br>
              <a:rPr lang="en-US" sz="1800" dirty="0"/>
            </a:br>
            <a:r>
              <a:rPr lang="en-US" sz="1800" b="1" dirty="0">
                <a:hlinkClick r:id="rId2"/>
              </a:rPr>
              <a:t>Title Page &amp; Legal Disclaimer</a:t>
            </a:r>
            <a:r>
              <a:rPr lang="en-US" sz="1800" dirty="0"/>
              <a:t/>
            </a:r>
            <a:br>
              <a:rPr lang="en-US" sz="1800" dirty="0"/>
            </a:br>
            <a:r>
              <a:rPr lang="en-US" sz="1800" b="1" dirty="0">
                <a:hlinkClick r:id="rId3"/>
              </a:rPr>
              <a:t>Table of </a:t>
            </a:r>
            <a:r>
              <a:rPr lang="en-US" sz="1800" b="1" dirty="0" smtClean="0">
                <a:hlinkClick r:id="rId3"/>
              </a:rPr>
              <a:t>Contents</a:t>
            </a:r>
            <a:endParaRPr lang="en-US" sz="1800" dirty="0"/>
          </a:p>
        </p:txBody>
      </p:sp>
      <p:sp>
        <p:nvSpPr>
          <p:cNvPr id="3" name="Content Placeholder 2"/>
          <p:cNvSpPr>
            <a:spLocks noGrp="1"/>
          </p:cNvSpPr>
          <p:nvPr>
            <p:ph sz="half" idx="1"/>
          </p:nvPr>
        </p:nvSpPr>
        <p:spPr>
          <a:xfrm>
            <a:off x="457200" y="1870364"/>
            <a:ext cx="4206081" cy="4717472"/>
          </a:xfrm>
        </p:spPr>
        <p:txBody>
          <a:bodyPr>
            <a:normAutofit fontScale="47500" lnSpcReduction="20000"/>
          </a:bodyPr>
          <a:lstStyle/>
          <a:p>
            <a:pPr fontAlgn="base"/>
            <a:r>
              <a:rPr lang="en-US" b="1" dirty="0">
                <a:hlinkClick r:id="rId4"/>
              </a:rPr>
              <a:t>1. How to use the JLM</a:t>
            </a:r>
            <a:endParaRPr lang="en-US" dirty="0"/>
          </a:p>
          <a:p>
            <a:pPr fontAlgn="base"/>
            <a:r>
              <a:rPr lang="en-US" b="1" dirty="0">
                <a:hlinkClick r:id="rId5"/>
              </a:rPr>
              <a:t>2. Introduction to Legal Research</a:t>
            </a:r>
            <a:endParaRPr lang="en-US" dirty="0"/>
          </a:p>
          <a:p>
            <a:pPr fontAlgn="base"/>
            <a:r>
              <a:rPr lang="en-US" b="1" dirty="0">
                <a:hlinkClick r:id="rId6"/>
              </a:rPr>
              <a:t>3. Your Right to Learn the Law and Go to Court</a:t>
            </a:r>
            <a:endParaRPr lang="en-US" dirty="0"/>
          </a:p>
          <a:p>
            <a:pPr fontAlgn="base"/>
            <a:r>
              <a:rPr lang="en-US" b="1" dirty="0">
                <a:hlinkClick r:id="rId7"/>
              </a:rPr>
              <a:t>4. How to Find a Lawyer</a:t>
            </a:r>
            <a:endParaRPr lang="en-US" dirty="0"/>
          </a:p>
          <a:p>
            <a:pPr fontAlgn="base"/>
            <a:r>
              <a:rPr lang="en-US" b="1" dirty="0">
                <a:hlinkClick r:id="rId8"/>
              </a:rPr>
              <a:t>5. Choosing a Court and a Lawsuit: An Overview of the Options</a:t>
            </a:r>
            <a:endParaRPr lang="en-US" dirty="0"/>
          </a:p>
          <a:p>
            <a:pPr fontAlgn="base"/>
            <a:r>
              <a:rPr lang="en-US" b="1" dirty="0">
                <a:hlinkClick r:id="rId9"/>
              </a:rPr>
              <a:t>6. An Introduction to Legal Documents</a:t>
            </a:r>
            <a:endParaRPr lang="en-US" dirty="0"/>
          </a:p>
          <a:p>
            <a:pPr fontAlgn="base"/>
            <a:r>
              <a:rPr lang="en-US" b="1" dirty="0">
                <a:hlinkClick r:id="rId10"/>
              </a:rPr>
              <a:t>7. Freedom of Information</a:t>
            </a:r>
            <a:endParaRPr lang="en-US" dirty="0"/>
          </a:p>
          <a:p>
            <a:pPr fontAlgn="base"/>
            <a:r>
              <a:rPr lang="en-US" b="1" dirty="0">
                <a:hlinkClick r:id="rId11"/>
              </a:rPr>
              <a:t>8. Obtaining Information to Prepare Your Case: The Process of Discovery</a:t>
            </a:r>
            <a:endParaRPr lang="en-US" dirty="0"/>
          </a:p>
          <a:p>
            <a:pPr fontAlgn="base"/>
            <a:r>
              <a:rPr lang="en-US" b="1" dirty="0">
                <a:hlinkClick r:id="rId12"/>
              </a:rPr>
              <a:t>9. Appealing Your Conviction or Sentence</a:t>
            </a:r>
            <a:endParaRPr lang="en-US" dirty="0"/>
          </a:p>
          <a:p>
            <a:pPr fontAlgn="base"/>
            <a:r>
              <a:rPr lang="en-US" b="1" dirty="0">
                <a:hlinkClick r:id="rId13"/>
              </a:rPr>
              <a:t>10. Applying for Re-Sentencing for Drug Offenses</a:t>
            </a:r>
            <a:endParaRPr lang="en-US" dirty="0"/>
          </a:p>
          <a:p>
            <a:pPr fontAlgn="base"/>
            <a:r>
              <a:rPr lang="en-US" b="1" dirty="0">
                <a:hlinkClick r:id="rId14"/>
              </a:rPr>
              <a:t>11. Using Post-Conviction DNA Testing to Attack Your Conviction or Sentence</a:t>
            </a:r>
            <a:endParaRPr lang="en-US" dirty="0"/>
          </a:p>
          <a:p>
            <a:pPr fontAlgn="base"/>
            <a:r>
              <a:rPr lang="en-US" b="1" dirty="0">
                <a:hlinkClick r:id="rId15"/>
              </a:rPr>
              <a:t>12. Appealing Your Conviction Based on Ineffective Assistance of Counsel</a:t>
            </a:r>
            <a:endParaRPr lang="en-US" dirty="0"/>
          </a:p>
          <a:p>
            <a:pPr fontAlgn="base"/>
            <a:r>
              <a:rPr lang="en-US" b="1" dirty="0">
                <a:hlinkClick r:id="rId16"/>
              </a:rPr>
              <a:t>13. Federal Habeas Corpus</a:t>
            </a:r>
            <a:endParaRPr lang="en-US" dirty="0"/>
          </a:p>
          <a:p>
            <a:pPr fontAlgn="base"/>
            <a:r>
              <a:rPr lang="en-US" b="1" dirty="0">
                <a:hlinkClick r:id="rId17"/>
              </a:rPr>
              <a:t>14. The Prison Litigation Reform </a:t>
            </a:r>
            <a:r>
              <a:rPr lang="en-US" b="1" dirty="0" smtClean="0">
                <a:hlinkClick r:id="rId17"/>
              </a:rPr>
              <a:t>Act</a:t>
            </a:r>
            <a:endParaRPr lang="en-US" b="1" dirty="0" smtClean="0"/>
          </a:p>
          <a:p>
            <a:pPr fontAlgn="base"/>
            <a:r>
              <a:rPr lang="en-US" b="1" dirty="0">
                <a:hlinkClick r:id="rId18"/>
              </a:rPr>
              <a:t>15. Inmate Grievance Procedures</a:t>
            </a:r>
            <a:endParaRPr lang="en-US" dirty="0"/>
          </a:p>
          <a:p>
            <a:endParaRPr lang="en-US" dirty="0"/>
          </a:p>
        </p:txBody>
      </p:sp>
      <p:sp>
        <p:nvSpPr>
          <p:cNvPr id="4" name="Content Placeholder 3"/>
          <p:cNvSpPr>
            <a:spLocks noGrp="1"/>
          </p:cNvSpPr>
          <p:nvPr>
            <p:ph sz="half" idx="2"/>
          </p:nvPr>
        </p:nvSpPr>
        <p:spPr>
          <a:xfrm>
            <a:off x="4663281" y="2064767"/>
            <a:ext cx="4013127" cy="4689323"/>
          </a:xfrm>
        </p:spPr>
        <p:txBody>
          <a:bodyPr>
            <a:normAutofit fontScale="47500" lnSpcReduction="20000"/>
          </a:bodyPr>
          <a:lstStyle/>
          <a:p>
            <a:pPr fontAlgn="base"/>
            <a:r>
              <a:rPr lang="en-US" b="1" dirty="0">
                <a:hlinkClick r:id="rId19"/>
              </a:rPr>
              <a:t>16. Using 42 U.S.C. § 1983 and 28 U.S.C. § 1331 to Obtain Relief from Violations of Federal Law</a:t>
            </a:r>
            <a:endParaRPr lang="en-US" dirty="0"/>
          </a:p>
          <a:p>
            <a:pPr fontAlgn="base"/>
            <a:r>
              <a:rPr lang="en-US" b="1" dirty="0">
                <a:hlinkClick r:id="rId20"/>
              </a:rPr>
              <a:t>17. The State’s Duty to Protect You and Your Property: Tort Actions</a:t>
            </a:r>
            <a:endParaRPr lang="en-US" dirty="0"/>
          </a:p>
          <a:p>
            <a:pPr fontAlgn="base"/>
            <a:r>
              <a:rPr lang="en-US" b="1" dirty="0">
                <a:hlinkClick r:id="rId21"/>
              </a:rPr>
              <a:t>18. Your Rights at Prison Disciplinary Proceedings</a:t>
            </a:r>
            <a:endParaRPr lang="en-US" dirty="0"/>
          </a:p>
          <a:p>
            <a:pPr fontAlgn="base"/>
            <a:r>
              <a:rPr lang="en-US" b="1" dirty="0">
                <a:hlinkClick r:id="rId22"/>
              </a:rPr>
              <a:t>19. Your Right to Communicate with the Outside World</a:t>
            </a:r>
            <a:endParaRPr lang="en-US" dirty="0"/>
          </a:p>
          <a:p>
            <a:pPr fontAlgn="base"/>
            <a:r>
              <a:rPr lang="en-US" b="1" dirty="0">
                <a:hlinkClick r:id="rId23"/>
              </a:rPr>
              <a:t>20. Using Article 440 of the New York Criminal Procedure Law to Attack Your Unfair Conviction of Illegal Sentence</a:t>
            </a:r>
            <a:endParaRPr lang="en-US" dirty="0"/>
          </a:p>
          <a:p>
            <a:pPr fontAlgn="base"/>
            <a:r>
              <a:rPr lang="en-US" b="1" dirty="0">
                <a:hlinkClick r:id="rId24"/>
              </a:rPr>
              <a:t>21. State Habeas Corpus: Florida, New York, and Michigan</a:t>
            </a:r>
            <a:endParaRPr lang="en-US" dirty="0"/>
          </a:p>
          <a:p>
            <a:pPr fontAlgn="base"/>
            <a:r>
              <a:rPr lang="en-US" b="1" dirty="0">
                <a:hlinkClick r:id="rId25"/>
              </a:rPr>
              <a:t>22. How to Challenge Administrative Decisions Using Article 78 of the New York Civil Practice Law and Rules</a:t>
            </a:r>
            <a:endParaRPr lang="en-US" dirty="0"/>
          </a:p>
          <a:p>
            <a:pPr fontAlgn="base"/>
            <a:r>
              <a:rPr lang="en-US" b="1" dirty="0">
                <a:hlinkClick r:id="rId26"/>
              </a:rPr>
              <a:t>23. Your Right to Adequate Medical Care</a:t>
            </a:r>
            <a:endParaRPr lang="en-US" dirty="0"/>
          </a:p>
          <a:p>
            <a:pPr fontAlgn="base"/>
            <a:r>
              <a:rPr lang="en-US" b="1" dirty="0">
                <a:hlinkClick r:id="rId27"/>
              </a:rPr>
              <a:t>24. Your Right to be Free from Assault by Prison Guards and Other Prisoners</a:t>
            </a:r>
            <a:endParaRPr lang="en-US" dirty="0"/>
          </a:p>
          <a:p>
            <a:pPr fontAlgn="base"/>
            <a:r>
              <a:rPr lang="en-US" b="1" dirty="0">
                <a:hlinkClick r:id="rId28"/>
              </a:rPr>
              <a:t>25. Your Right to be Free From Illegal Body Searches</a:t>
            </a:r>
            <a:endParaRPr lang="en-US" dirty="0"/>
          </a:p>
          <a:p>
            <a:pPr fontAlgn="base"/>
            <a:r>
              <a:rPr lang="en-US" b="1" dirty="0">
                <a:hlinkClick r:id="rId29"/>
              </a:rPr>
              <a:t>26. Infectious Diseases: AIDS, Hepatitis, Tuberculosis, and MRSA in Prisons</a:t>
            </a:r>
            <a:endParaRPr lang="en-US" dirty="0"/>
          </a:p>
          <a:p>
            <a:pPr fontAlgn="base"/>
            <a:r>
              <a:rPr lang="en-US" b="1" dirty="0">
                <a:hlinkClick r:id="rId30"/>
              </a:rPr>
              <a:t>27. Religious Freedom in Prison</a:t>
            </a:r>
            <a:endParaRPr lang="en-US" dirty="0"/>
          </a:p>
          <a:p>
            <a:pPr fontAlgn="base"/>
            <a:r>
              <a:rPr lang="en-US" b="1" dirty="0">
                <a:hlinkClick r:id="rId31"/>
              </a:rPr>
              <a:t>28. Rights of Prisoners with Disabilities</a:t>
            </a:r>
            <a:endParaRPr lang="en-US" dirty="0"/>
          </a:p>
          <a:p>
            <a:pPr fontAlgn="base"/>
            <a:r>
              <a:rPr lang="en-US" b="1" dirty="0">
                <a:hlinkClick r:id="rId32"/>
              </a:rPr>
              <a:t>29. Special Issues for Prisoners with Mental Illness</a:t>
            </a:r>
            <a:endParaRPr lang="en-US" dirty="0"/>
          </a:p>
          <a:p>
            <a:pPr fontAlgn="base"/>
            <a:r>
              <a:rPr lang="en-US" b="1" dirty="0">
                <a:hlinkClick r:id="rId33"/>
              </a:rPr>
              <a:t>30. Special Information for Lesbian, Gay, Bisexual, and Transgender Prisoners</a:t>
            </a:r>
            <a:endParaRPr lang="en-US" dirty="0"/>
          </a:p>
          <a:p>
            <a:pPr fontAlgn="base"/>
            <a:r>
              <a:rPr lang="en-US" b="1" dirty="0">
                <a:hlinkClick r:id="rId34"/>
              </a:rPr>
              <a:t>31. Security Classification and Gang Validation</a:t>
            </a:r>
            <a:endParaRPr lang="en-US" dirty="0"/>
          </a:p>
          <a:p>
            <a:pPr fontAlgn="base"/>
            <a:r>
              <a:rPr lang="en-US" b="1" dirty="0">
                <a:hlinkClick r:id="rId35"/>
              </a:rPr>
              <a:t>32. Parole</a:t>
            </a:r>
            <a:endParaRPr lang="en-US" dirty="0"/>
          </a:p>
          <a:p>
            <a:pPr fontAlgn="base"/>
            <a:r>
              <a:rPr lang="en-US" b="1" dirty="0">
                <a:hlinkClick r:id="rId36"/>
              </a:rPr>
              <a:t>33. Rights of Incarcerated Parents</a:t>
            </a:r>
            <a:endParaRPr lang="en-US" dirty="0"/>
          </a:p>
          <a:p>
            <a:endParaRPr lang="en-US" dirty="0"/>
          </a:p>
        </p:txBody>
      </p:sp>
    </p:spTree>
    <p:extLst>
      <p:ext uri="{BB962C8B-B14F-4D97-AF65-F5344CB8AC3E}">
        <p14:creationId xmlns:p14="http://schemas.microsoft.com/office/powerpoint/2010/main" val="428518205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955530" y="0"/>
            <a:ext cx="6962775" cy="7210425"/>
          </a:xfrm>
          <a:prstGeom prst="rect">
            <a:avLst/>
          </a:prstGeom>
        </p:spPr>
      </p:pic>
    </p:spTree>
    <p:extLst>
      <p:ext uri="{BB962C8B-B14F-4D97-AF65-F5344CB8AC3E}">
        <p14:creationId xmlns:p14="http://schemas.microsoft.com/office/powerpoint/2010/main" val="157670850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Prison Legal News</a:t>
            </a:r>
            <a:endParaRPr lang="en-US" dirty="0"/>
          </a:p>
        </p:txBody>
      </p:sp>
      <p:pic>
        <p:nvPicPr>
          <p:cNvPr id="5" name="Content Placeholder 4"/>
          <p:cNvPicPr>
            <a:picLocks noGrp="1" noChangeAspect="1"/>
          </p:cNvPicPr>
          <p:nvPr>
            <p:ph sz="half" idx="1"/>
          </p:nvPr>
        </p:nvPicPr>
        <p:blipFill>
          <a:blip r:embed="rId2"/>
          <a:stretch>
            <a:fillRect/>
          </a:stretch>
        </p:blipFill>
        <p:spPr>
          <a:xfrm>
            <a:off x="353291" y="1825414"/>
            <a:ext cx="4358722" cy="4959850"/>
          </a:xfrm>
          <a:prstGeom prst="rect">
            <a:avLst/>
          </a:prstGeom>
        </p:spPr>
      </p:pic>
      <p:pic>
        <p:nvPicPr>
          <p:cNvPr id="6" name="Content Placeholder 5"/>
          <p:cNvPicPr>
            <a:picLocks noGrp="1" noChangeAspect="1"/>
          </p:cNvPicPr>
          <p:nvPr>
            <p:ph sz="half" idx="2"/>
          </p:nvPr>
        </p:nvPicPr>
        <p:blipFill>
          <a:blip r:embed="rId3"/>
          <a:stretch>
            <a:fillRect/>
          </a:stretch>
        </p:blipFill>
        <p:spPr>
          <a:xfrm>
            <a:off x="4785667" y="1825415"/>
            <a:ext cx="4459271" cy="4959850"/>
          </a:xfrm>
          <a:prstGeom prst="rect">
            <a:avLst/>
          </a:prstGeom>
        </p:spPr>
      </p:pic>
    </p:spTree>
    <p:extLst>
      <p:ext uri="{BB962C8B-B14F-4D97-AF65-F5344CB8AC3E}">
        <p14:creationId xmlns:p14="http://schemas.microsoft.com/office/powerpoint/2010/main" val="116267231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t/>
            </a:r>
            <a:br>
              <a:rPr lang="en-US" dirty="0"/>
            </a:br>
            <a:r>
              <a:rPr lang="en-US" sz="3900" dirty="0"/>
              <a:t>THE FEDERAL BONDING PROGRAM</a:t>
            </a:r>
            <a:br>
              <a:rPr lang="en-US" sz="3900" dirty="0"/>
            </a:br>
            <a:r>
              <a:rPr lang="en-US" sz="3900" dirty="0"/>
              <a:t>U.S. DEPARTMENT OF </a:t>
            </a:r>
            <a:r>
              <a:rPr lang="en-US" sz="3900" dirty="0" smtClean="0"/>
              <a:t>LABOR</a:t>
            </a:r>
            <a:endParaRPr lang="en-US" sz="3900" dirty="0"/>
          </a:p>
        </p:txBody>
      </p:sp>
      <p:sp>
        <p:nvSpPr>
          <p:cNvPr id="3" name="Content Placeholder 2"/>
          <p:cNvSpPr>
            <a:spLocks noGrp="1"/>
          </p:cNvSpPr>
          <p:nvPr>
            <p:ph idx="1"/>
          </p:nvPr>
        </p:nvSpPr>
        <p:spPr/>
        <p:txBody>
          <a:bodyPr>
            <a:normAutofit/>
          </a:bodyPr>
          <a:lstStyle/>
          <a:p>
            <a:r>
              <a:rPr lang="en-US" sz="3200" dirty="0" smtClean="0"/>
              <a:t>Started in 1966</a:t>
            </a:r>
          </a:p>
          <a:p>
            <a:r>
              <a:rPr lang="en-US" sz="3200" dirty="0" smtClean="0"/>
              <a:t>Fidelity </a:t>
            </a:r>
            <a:r>
              <a:rPr lang="en-US" sz="3200" dirty="0"/>
              <a:t>Bonds for “at-risk,” hard-to-place job </a:t>
            </a:r>
            <a:r>
              <a:rPr lang="en-US" sz="3200" dirty="0" smtClean="0"/>
              <a:t>seekers</a:t>
            </a:r>
          </a:p>
          <a:p>
            <a:r>
              <a:rPr lang="en-US" sz="3200" dirty="0" smtClean="0"/>
              <a:t>The </a:t>
            </a:r>
            <a:r>
              <a:rPr lang="en-US" sz="3200" dirty="0"/>
              <a:t>bonds cover </a:t>
            </a:r>
            <a:r>
              <a:rPr lang="en-US" sz="3200" dirty="0" smtClean="0"/>
              <a:t>first </a:t>
            </a:r>
            <a:r>
              <a:rPr lang="en-US" sz="3200" dirty="0"/>
              <a:t>six months of employment </a:t>
            </a:r>
            <a:endParaRPr lang="en-US" sz="3200" dirty="0" smtClean="0"/>
          </a:p>
          <a:p>
            <a:r>
              <a:rPr lang="en-US" sz="3200" dirty="0" smtClean="0"/>
              <a:t>No </a:t>
            </a:r>
            <a:r>
              <a:rPr lang="en-US" sz="3200" dirty="0"/>
              <a:t>cost to the job applicant or the </a:t>
            </a:r>
            <a:r>
              <a:rPr lang="en-US" sz="3200" dirty="0" smtClean="0"/>
              <a:t>employer</a:t>
            </a:r>
            <a:endParaRPr lang="en-US" sz="3200" dirty="0"/>
          </a:p>
        </p:txBody>
      </p:sp>
    </p:spTree>
    <p:extLst>
      <p:ext uri="{BB962C8B-B14F-4D97-AF65-F5344CB8AC3E}">
        <p14:creationId xmlns:p14="http://schemas.microsoft.com/office/powerpoint/2010/main" val="275689343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200" dirty="0" smtClean="0"/>
              <a:t>Offender locators </a:t>
            </a:r>
            <a:br>
              <a:rPr lang="en-US" sz="3200" dirty="0" smtClean="0"/>
            </a:br>
            <a:r>
              <a:rPr lang="en-US" sz="3200" dirty="0" smtClean="0"/>
              <a:t>(or, is the person locked up?)</a:t>
            </a:r>
            <a:endParaRPr lang="en-US" sz="3200" dirty="0"/>
          </a:p>
        </p:txBody>
      </p:sp>
      <p:sp>
        <p:nvSpPr>
          <p:cNvPr id="3" name="Content Placeholder 2"/>
          <p:cNvSpPr>
            <a:spLocks noGrp="1"/>
          </p:cNvSpPr>
          <p:nvPr>
            <p:ph idx="1"/>
          </p:nvPr>
        </p:nvSpPr>
        <p:spPr>
          <a:xfrm>
            <a:off x="581192" y="1940313"/>
            <a:ext cx="7989752" cy="4761570"/>
          </a:xfrm>
        </p:spPr>
        <p:txBody>
          <a:bodyPr>
            <a:normAutofit/>
          </a:bodyPr>
          <a:lstStyle/>
          <a:p>
            <a:r>
              <a:rPr lang="en-US" sz="2400" dirty="0" smtClean="0"/>
              <a:t>Department of Corrections </a:t>
            </a:r>
          </a:p>
          <a:p>
            <a:pPr lvl="1"/>
            <a:r>
              <a:rPr lang="en-US" sz="2000" dirty="0" smtClean="0"/>
              <a:t>State facilities </a:t>
            </a:r>
          </a:p>
          <a:p>
            <a:pPr lvl="1"/>
            <a:r>
              <a:rPr lang="en-US" sz="2000" dirty="0" smtClean="0"/>
              <a:t>Photo</a:t>
            </a:r>
          </a:p>
          <a:p>
            <a:r>
              <a:rPr lang="en-US" sz="2400" dirty="0" err="1" smtClean="0"/>
              <a:t>VineLink</a:t>
            </a:r>
            <a:endParaRPr lang="en-US" sz="2400" dirty="0" smtClean="0"/>
          </a:p>
          <a:p>
            <a:pPr lvl="1"/>
            <a:r>
              <a:rPr lang="en-US" sz="2000" dirty="0" smtClean="0"/>
              <a:t>Includes county jails </a:t>
            </a:r>
          </a:p>
          <a:p>
            <a:pPr lvl="1"/>
            <a:r>
              <a:rPr lang="en-US" sz="2000" dirty="0" smtClean="0"/>
              <a:t>Allows for notification of release</a:t>
            </a:r>
          </a:p>
          <a:p>
            <a:r>
              <a:rPr lang="en-US" sz="2400" dirty="0" smtClean="0"/>
              <a:t>Bureau of Prisons</a:t>
            </a:r>
            <a:endParaRPr lang="en-US" sz="2400" dirty="0"/>
          </a:p>
          <a:p>
            <a:pPr lvl="1"/>
            <a:r>
              <a:rPr lang="en-US" sz="2000" dirty="0" smtClean="0"/>
              <a:t>Federal custody</a:t>
            </a:r>
          </a:p>
          <a:p>
            <a:r>
              <a:rPr lang="en-US" sz="2400" dirty="0" smtClean="0"/>
              <a:t>Online Detainee Locator System</a:t>
            </a:r>
          </a:p>
          <a:p>
            <a:pPr lvl="1"/>
            <a:r>
              <a:rPr lang="en-US" sz="2000" dirty="0" smtClean="0"/>
              <a:t>Immigration (ICE) custody</a:t>
            </a:r>
            <a:endParaRPr lang="en-US" sz="2000" dirty="0"/>
          </a:p>
        </p:txBody>
      </p:sp>
    </p:spTree>
    <p:extLst>
      <p:ext uri="{BB962C8B-B14F-4D97-AF65-F5344CB8AC3E}">
        <p14:creationId xmlns:p14="http://schemas.microsoft.com/office/powerpoint/2010/main" val="7996553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12620"/>
            <a:ext cx="9144000" cy="5883903"/>
          </a:xfrm>
          <a:prstGeom prst="rect">
            <a:avLst/>
          </a:prstGeom>
        </p:spPr>
      </p:pic>
    </p:spTree>
    <p:extLst>
      <p:ext uri="{BB962C8B-B14F-4D97-AF65-F5344CB8AC3E}">
        <p14:creationId xmlns:p14="http://schemas.microsoft.com/office/powerpoint/2010/main" val="232618904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335706"/>
            <a:ext cx="9095513" cy="5815712"/>
          </a:xfrm>
          <a:prstGeom prst="rect">
            <a:avLst/>
          </a:prstGeom>
        </p:spPr>
      </p:pic>
    </p:spTree>
    <p:extLst>
      <p:ext uri="{BB962C8B-B14F-4D97-AF65-F5344CB8AC3E}">
        <p14:creationId xmlns:p14="http://schemas.microsoft.com/office/powerpoint/2010/main" val="39932893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5285"/>
            <a:ext cx="9144000" cy="6767430"/>
          </a:xfrm>
          <a:prstGeom prst="rect">
            <a:avLst/>
          </a:prstGeom>
        </p:spPr>
      </p:pic>
    </p:spTree>
    <p:extLst>
      <p:ext uri="{BB962C8B-B14F-4D97-AF65-F5344CB8AC3E}">
        <p14:creationId xmlns:p14="http://schemas.microsoft.com/office/powerpoint/2010/main" val="376135902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600" b="6428"/>
          <a:stretch/>
        </p:blipFill>
        <p:spPr>
          <a:xfrm>
            <a:off x="0" y="-72736"/>
            <a:ext cx="9341050" cy="6930736"/>
          </a:xfrm>
          <a:prstGeom prst="rect">
            <a:avLst/>
          </a:prstGeom>
        </p:spPr>
      </p:pic>
    </p:spTree>
    <p:extLst>
      <p:ext uri="{BB962C8B-B14F-4D97-AF65-F5344CB8AC3E}">
        <p14:creationId xmlns:p14="http://schemas.microsoft.com/office/powerpoint/2010/main" val="113228261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7548" y="155864"/>
            <a:ext cx="8941011" cy="6468221"/>
          </a:xfrm>
          <a:prstGeom prst="rect">
            <a:avLst/>
          </a:prstGeom>
        </p:spPr>
      </p:pic>
    </p:spTree>
    <p:extLst>
      <p:ext uri="{BB962C8B-B14F-4D97-AF65-F5344CB8AC3E}">
        <p14:creationId xmlns:p14="http://schemas.microsoft.com/office/powerpoint/2010/main" val="100893533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03909" y="613063"/>
            <a:ext cx="9040091" cy="5434445"/>
          </a:xfrm>
          <a:prstGeom prst="rect">
            <a:avLst/>
          </a:prstGeom>
        </p:spPr>
      </p:pic>
    </p:spTree>
    <p:extLst>
      <p:ext uri="{BB962C8B-B14F-4D97-AF65-F5344CB8AC3E}">
        <p14:creationId xmlns:p14="http://schemas.microsoft.com/office/powerpoint/2010/main" val="367015423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60000" t="8139"/>
          <a:stretch/>
        </p:blipFill>
        <p:spPr>
          <a:xfrm>
            <a:off x="170121" y="1483"/>
            <a:ext cx="8846288" cy="6856517"/>
          </a:xfrm>
          <a:prstGeom prst="rect">
            <a:avLst/>
          </a:prstGeom>
        </p:spPr>
      </p:pic>
    </p:spTree>
    <p:extLst>
      <p:ext uri="{BB962C8B-B14F-4D97-AF65-F5344CB8AC3E}">
        <p14:creationId xmlns:p14="http://schemas.microsoft.com/office/powerpoint/2010/main" val="137022919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36912"/>
            <a:ext cx="9144000" cy="6184175"/>
          </a:xfrm>
          <a:prstGeom prst="rect">
            <a:avLst/>
          </a:prstGeom>
        </p:spPr>
      </p:pic>
      <p:sp>
        <p:nvSpPr>
          <p:cNvPr id="3" name="Rectangle 2"/>
          <p:cNvSpPr/>
          <p:nvPr/>
        </p:nvSpPr>
        <p:spPr>
          <a:xfrm>
            <a:off x="691116" y="2232837"/>
            <a:ext cx="1690577" cy="13716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8262679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68984"/>
            <a:ext cx="9144000" cy="5311957"/>
          </a:xfrm>
          <a:prstGeom prst="rect">
            <a:avLst/>
          </a:prstGeom>
        </p:spPr>
      </p:pic>
    </p:spTree>
    <p:extLst>
      <p:ext uri="{BB962C8B-B14F-4D97-AF65-F5344CB8AC3E}">
        <p14:creationId xmlns:p14="http://schemas.microsoft.com/office/powerpoint/2010/main" val="94357728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5204"/>
            <a:ext cx="9144000" cy="6747591"/>
          </a:xfrm>
          <a:prstGeom prst="rect">
            <a:avLst/>
          </a:prstGeom>
        </p:spPr>
      </p:pic>
      <p:sp>
        <p:nvSpPr>
          <p:cNvPr id="3" name="Rectangle 2"/>
          <p:cNvSpPr/>
          <p:nvPr/>
        </p:nvSpPr>
        <p:spPr>
          <a:xfrm>
            <a:off x="590755" y="1276815"/>
            <a:ext cx="2899577" cy="328961"/>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3992137" y="1441295"/>
            <a:ext cx="2921619" cy="76664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6154195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7964"/>
            <a:ext cx="9144000" cy="6762072"/>
          </a:xfrm>
          <a:prstGeom prst="rect">
            <a:avLst/>
          </a:prstGeom>
        </p:spPr>
      </p:pic>
      <p:sp>
        <p:nvSpPr>
          <p:cNvPr id="3" name="Rectangle 2"/>
          <p:cNvSpPr/>
          <p:nvPr/>
        </p:nvSpPr>
        <p:spPr>
          <a:xfrm>
            <a:off x="7198242" y="1860698"/>
            <a:ext cx="1679944" cy="946297"/>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2299327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1225"/>
            <a:ext cx="9144000" cy="6675549"/>
          </a:xfrm>
          <a:prstGeom prst="rect">
            <a:avLst/>
          </a:prstGeom>
        </p:spPr>
      </p:pic>
    </p:spTree>
    <p:extLst>
      <p:ext uri="{BB962C8B-B14F-4D97-AF65-F5344CB8AC3E}">
        <p14:creationId xmlns:p14="http://schemas.microsoft.com/office/powerpoint/2010/main" val="297497851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166770" y="166255"/>
            <a:ext cx="8451890" cy="5591557"/>
          </a:xfrm>
          <a:prstGeom prst="rect">
            <a:avLst/>
          </a:prstGeom>
        </p:spPr>
      </p:pic>
    </p:spTree>
    <p:extLst>
      <p:ext uri="{BB962C8B-B14F-4D97-AF65-F5344CB8AC3E}">
        <p14:creationId xmlns:p14="http://schemas.microsoft.com/office/powerpoint/2010/main" val="127490323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80555" y="1838574"/>
            <a:ext cx="7827724" cy="2494435"/>
          </a:xfrm>
          <a:prstGeom prst="rect">
            <a:avLst/>
          </a:prstGeom>
        </p:spPr>
      </p:pic>
    </p:spTree>
    <p:extLst>
      <p:ext uri="{BB962C8B-B14F-4D97-AF65-F5344CB8AC3E}">
        <p14:creationId xmlns:p14="http://schemas.microsoft.com/office/powerpoint/2010/main" val="416160962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9648035" cy="6712527"/>
          </a:xfrm>
          <a:prstGeom prst="rect">
            <a:avLst/>
          </a:prstGeom>
        </p:spPr>
      </p:pic>
      <p:sp>
        <p:nvSpPr>
          <p:cNvPr id="3" name="Rectangle 2"/>
          <p:cNvSpPr/>
          <p:nvPr/>
        </p:nvSpPr>
        <p:spPr>
          <a:xfrm>
            <a:off x="1783936" y="3612995"/>
            <a:ext cx="4204269" cy="2152184"/>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6001909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18537" t="16537" r="45000" b="64926"/>
          <a:stretch/>
        </p:blipFill>
        <p:spPr>
          <a:xfrm>
            <a:off x="457572" y="1224683"/>
            <a:ext cx="7440558" cy="2364057"/>
          </a:xfrm>
          <a:prstGeom prst="rect">
            <a:avLst/>
          </a:prstGeom>
        </p:spPr>
      </p:pic>
    </p:spTree>
    <p:extLst>
      <p:ext uri="{BB962C8B-B14F-4D97-AF65-F5344CB8AC3E}">
        <p14:creationId xmlns:p14="http://schemas.microsoft.com/office/powerpoint/2010/main" val="1512315814"/>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9144000" cy="6743700"/>
          </a:xfrm>
          <a:prstGeom prst="rect">
            <a:avLst/>
          </a:prstGeom>
        </p:spPr>
      </p:pic>
    </p:spTree>
    <p:extLst>
      <p:ext uri="{BB962C8B-B14F-4D97-AF65-F5344CB8AC3E}">
        <p14:creationId xmlns:p14="http://schemas.microsoft.com/office/powerpoint/2010/main" val="145012954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999893"/>
            <a:ext cx="8534400" cy="758952"/>
          </a:xfrm>
        </p:spPr>
        <p:txBody>
          <a:bodyPr>
            <a:normAutofit/>
          </a:bodyPr>
          <a:lstStyle/>
          <a:p>
            <a:r>
              <a:rPr lang="en-US" sz="3600" dirty="0" smtClean="0">
                <a:solidFill>
                  <a:schemeClr val="accent2"/>
                </a:solidFill>
              </a:rPr>
              <a:t>Services for MN Librarians</a:t>
            </a:r>
            <a:endParaRPr lang="en-US" sz="3600" dirty="0">
              <a:solidFill>
                <a:schemeClr val="accent2"/>
              </a:solidFill>
            </a:endParaRPr>
          </a:p>
        </p:txBody>
      </p:sp>
      <p:sp>
        <p:nvSpPr>
          <p:cNvPr id="3" name="Content Placeholder 2"/>
          <p:cNvSpPr>
            <a:spLocks noGrp="1"/>
          </p:cNvSpPr>
          <p:nvPr>
            <p:ph idx="1"/>
          </p:nvPr>
        </p:nvSpPr>
        <p:spPr>
          <a:xfrm>
            <a:off x="609600" y="2126166"/>
            <a:ext cx="7620000" cy="3200400"/>
          </a:xfrm>
        </p:spPr>
        <p:txBody>
          <a:bodyPr>
            <a:normAutofit lnSpcReduction="10000"/>
          </a:bodyPr>
          <a:lstStyle/>
          <a:p>
            <a:r>
              <a:rPr lang="en-US" sz="2800" dirty="0" smtClean="0"/>
              <a:t>Reference help</a:t>
            </a:r>
          </a:p>
          <a:p>
            <a:r>
              <a:rPr lang="en-US" sz="2800" dirty="0" smtClean="0"/>
              <a:t>Collection development guidance</a:t>
            </a:r>
          </a:p>
          <a:p>
            <a:r>
              <a:rPr lang="en-US" sz="2800" dirty="0" smtClean="0"/>
              <a:t>Training for librarians </a:t>
            </a:r>
          </a:p>
          <a:p>
            <a:pPr lvl="1"/>
            <a:r>
              <a:rPr lang="en-US" sz="2400" dirty="0" smtClean="0">
                <a:solidFill>
                  <a:srgbClr val="002060"/>
                </a:solidFill>
              </a:rPr>
              <a:t>(We will travel to you!)</a:t>
            </a:r>
          </a:p>
          <a:p>
            <a:r>
              <a:rPr lang="en-US" sz="2800" dirty="0" smtClean="0"/>
              <a:t>Weeding guidance for legal materials</a:t>
            </a:r>
          </a:p>
          <a:p>
            <a:r>
              <a:rPr lang="en-US" sz="2800" dirty="0" smtClean="0"/>
              <a:t>Referral for your patrons</a:t>
            </a:r>
            <a:endParaRPr lang="en-US" sz="2800" dirty="0"/>
          </a:p>
        </p:txBody>
      </p:sp>
    </p:spTree>
    <p:extLst>
      <p:ext uri="{BB962C8B-B14F-4D97-AF65-F5344CB8AC3E}">
        <p14:creationId xmlns:p14="http://schemas.microsoft.com/office/powerpoint/2010/main" val="1989036887"/>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dirty="0" smtClean="0"/>
              <a:t>Questions? </a:t>
            </a:r>
            <a:endParaRPr lang="en-US" dirty="0"/>
          </a:p>
        </p:txBody>
      </p:sp>
      <p:sp>
        <p:nvSpPr>
          <p:cNvPr id="3" name="Subtitle 2"/>
          <p:cNvSpPr>
            <a:spLocks noGrp="1"/>
          </p:cNvSpPr>
          <p:nvPr>
            <p:ph type="subTitle" idx="1"/>
          </p:nvPr>
        </p:nvSpPr>
        <p:spPr/>
        <p:txBody>
          <a:bodyPr>
            <a:normAutofit/>
          </a:bodyPr>
          <a:lstStyle/>
          <a:p>
            <a:pPr algn="ctr"/>
            <a:r>
              <a:rPr lang="en-US" sz="2000" dirty="0"/>
              <a:t>Contact us: </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1883" y="3561909"/>
            <a:ext cx="2057400" cy="2057400"/>
          </a:xfrm>
          <a:prstGeom prst="rect">
            <a:avLst/>
          </a:prstGeom>
        </p:spPr>
      </p:pic>
      <p:sp>
        <p:nvSpPr>
          <p:cNvPr id="5" name="TextBox 4"/>
          <p:cNvSpPr txBox="1"/>
          <p:nvPr/>
        </p:nvSpPr>
        <p:spPr>
          <a:xfrm>
            <a:off x="3243628" y="3679517"/>
            <a:ext cx="5327316" cy="2585323"/>
          </a:xfrm>
          <a:prstGeom prst="rect">
            <a:avLst/>
          </a:prstGeom>
          <a:noFill/>
        </p:spPr>
        <p:txBody>
          <a:bodyPr wrap="square" rtlCol="0">
            <a:spAutoFit/>
          </a:bodyPr>
          <a:lstStyle/>
          <a:p>
            <a:r>
              <a:rPr lang="en-US" sz="2400" dirty="0">
                <a:solidFill>
                  <a:schemeClr val="bg1"/>
                </a:solidFill>
              </a:rPr>
              <a:t>Website: 	mn.gov/law-library/</a:t>
            </a:r>
          </a:p>
          <a:p>
            <a:endParaRPr lang="en-US" sz="2400" dirty="0">
              <a:solidFill>
                <a:schemeClr val="bg1"/>
              </a:solidFill>
            </a:endParaRPr>
          </a:p>
          <a:p>
            <a:r>
              <a:rPr lang="en-US" sz="2400" dirty="0" smtClean="0">
                <a:solidFill>
                  <a:schemeClr val="bg1"/>
                </a:solidFill>
              </a:rPr>
              <a:t>Susan Trombley, </a:t>
            </a:r>
            <a:r>
              <a:rPr lang="en-US" sz="2400" dirty="0">
                <a:solidFill>
                  <a:schemeClr val="bg1"/>
                </a:solidFill>
              </a:rPr>
              <a:t>Outreach Librarian</a:t>
            </a:r>
          </a:p>
          <a:p>
            <a:r>
              <a:rPr lang="en-US" sz="2400" dirty="0">
                <a:solidFill>
                  <a:schemeClr val="bg1"/>
                </a:solidFill>
              </a:rPr>
              <a:t>Email: 	</a:t>
            </a:r>
            <a:r>
              <a:rPr lang="en-US" sz="2400" dirty="0" smtClean="0">
                <a:solidFill>
                  <a:schemeClr val="bg1"/>
                </a:solidFill>
                <a:hlinkClick r:id="rId3"/>
              </a:rPr>
              <a:t>Susan.Trombley@courts.state.mn.us</a:t>
            </a:r>
            <a:endParaRPr lang="en-US" sz="2400" dirty="0">
              <a:solidFill>
                <a:schemeClr val="bg1"/>
              </a:solidFill>
            </a:endParaRPr>
          </a:p>
          <a:p>
            <a:r>
              <a:rPr lang="en-US" sz="2400" dirty="0">
                <a:solidFill>
                  <a:schemeClr val="bg1"/>
                </a:solidFill>
              </a:rPr>
              <a:t>Phone: 	(651) </a:t>
            </a:r>
            <a:r>
              <a:rPr lang="en-US" sz="2400" dirty="0" smtClean="0">
                <a:solidFill>
                  <a:schemeClr val="bg1"/>
                </a:solidFill>
              </a:rPr>
              <a:t>297-7659</a:t>
            </a:r>
            <a:endParaRPr lang="en-US" sz="2400" dirty="0">
              <a:solidFill>
                <a:schemeClr val="bg1"/>
              </a:solidFill>
            </a:endParaRPr>
          </a:p>
          <a:p>
            <a:endParaRPr lang="en-US" dirty="0">
              <a:solidFill>
                <a:schemeClr val="bg1"/>
              </a:solidFill>
            </a:endParaRPr>
          </a:p>
        </p:txBody>
      </p:sp>
    </p:spTree>
    <p:extLst>
      <p:ext uri="{BB962C8B-B14F-4D97-AF65-F5344CB8AC3E}">
        <p14:creationId xmlns:p14="http://schemas.microsoft.com/office/powerpoint/2010/main" val="204217993"/>
      </p:ext>
    </p:extLst>
  </p:cSld>
  <p:clrMapOvr>
    <a:masterClrMapping/>
  </p:clrMapOvr>
  <p:timing>
    <p:tnLst>
      <p:par>
        <p:cTn id="1" dur="indefinite" restart="never" nodeType="tmRoot"/>
      </p:par>
    </p:tnLst>
  </p:timing>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1A3260"/>
      </a:accent1>
      <a:accent2>
        <a:srgbClr val="4590B8"/>
      </a:accent2>
      <a:accent3>
        <a:srgbClr val="45CBE8"/>
      </a:accent3>
      <a:accent4>
        <a:srgbClr val="969FA7"/>
      </a:accent4>
      <a:accent5>
        <a:srgbClr val="A2C777"/>
      </a:accent5>
      <a:accent6>
        <a:srgbClr val="42955F"/>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66F1C100-1D2B-4BEA-AD01-C4F230B3B96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TM03457464[[fn=Dividend]]</Template>
  <TotalTime>1528</TotalTime>
  <Words>1051</Words>
  <Application>Microsoft Office PowerPoint</Application>
  <PresentationFormat>On-screen Show (4:3)</PresentationFormat>
  <Paragraphs>226</Paragraphs>
  <Slides>52</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52</vt:i4>
      </vt:variant>
    </vt:vector>
  </HeadingPairs>
  <TitlesOfParts>
    <vt:vector size="60" baseType="lpstr">
      <vt:lpstr>Arial</vt:lpstr>
      <vt:lpstr>Calibri</vt:lpstr>
      <vt:lpstr>Gill Sans MT</vt:lpstr>
      <vt:lpstr>Gill Sans Ultra Bold</vt:lpstr>
      <vt:lpstr>Symbol</vt:lpstr>
      <vt:lpstr>Times New Roman</vt:lpstr>
      <vt:lpstr>Wingdings 2</vt:lpstr>
      <vt:lpstr>Dividend</vt:lpstr>
      <vt:lpstr>Librarianship in and Out of Prison</vt:lpstr>
      <vt:lpstr>Bounds v. Smith 430 US 817 (1977)</vt:lpstr>
      <vt:lpstr>PowerPoint Presentation</vt:lpstr>
      <vt:lpstr>PowerPoint Presentation</vt:lpstr>
      <vt:lpstr>Star Tribune Letter to the Editor 02/11/1984</vt:lpstr>
      <vt:lpstr>Star Tribune Letter to the Editor 02/11/1984</vt:lpstr>
      <vt:lpstr>Lewis v. Casey 518 US 343 (1996)</vt:lpstr>
      <vt:lpstr>Oak Park Heights Prison Library</vt:lpstr>
      <vt:lpstr>Law Library Service to Prisoners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Wisconsin State Public Defender</vt:lpstr>
      <vt:lpstr>PowerPoint Presentation</vt:lpstr>
      <vt:lpstr>PowerPoint Presentation</vt:lpstr>
      <vt:lpstr>PowerPoint Presentation</vt:lpstr>
      <vt:lpstr>PowerPoint Presentation</vt:lpstr>
      <vt:lpstr>PowerPoint Presentation</vt:lpstr>
      <vt:lpstr>A Jailhouse Lawyer’s Manual, 11th Ed.    Title Page &amp; Legal Disclaimer Table of Contents</vt:lpstr>
      <vt:lpstr>PowerPoint Presentation</vt:lpstr>
      <vt:lpstr>Prison Legal News</vt:lpstr>
      <vt:lpstr> THE FEDERAL BONDING PROGRAM U.S. DEPARTMENT OF LABOR</vt:lpstr>
      <vt:lpstr>Offender locators  (or, is the person locked up?)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Services for MN Librarians</vt:lpstr>
      <vt:lpstr>Questions? </vt:lpstr>
    </vt:vector>
  </TitlesOfParts>
  <Company>MN Judicial Branch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Outreach initiatives</dc:title>
  <dc:creator>Larsen, Sarah</dc:creator>
  <cp:lastModifiedBy>Shana L Aue</cp:lastModifiedBy>
  <cp:revision>75</cp:revision>
  <dcterms:created xsi:type="dcterms:W3CDTF">2017-05-15T15:04:34Z</dcterms:created>
  <dcterms:modified xsi:type="dcterms:W3CDTF">2018-06-13T19:52:08Z</dcterms:modified>
</cp:coreProperties>
</file>