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81" r:id="rId2"/>
    <p:sldId id="278" r:id="rId3"/>
    <p:sldId id="277" r:id="rId4"/>
    <p:sldId id="273" r:id="rId5"/>
    <p:sldId id="283" r:id="rId6"/>
    <p:sldId id="28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4717A9D-58B2-4BC1-B0A7-0E5EBA460D62}">
          <p14:sldIdLst>
            <p14:sldId id="281"/>
            <p14:sldId id="278"/>
            <p14:sldId id="277"/>
            <p14:sldId id="273"/>
            <p14:sldId id="283"/>
            <p14:sldId id="282"/>
          </p14:sldIdLst>
        </p14:section>
        <p14:section name="Untitled Section" id="{2B9FF6D3-7007-4B7B-AB97-32778445A06D}">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C2E6"/>
    <a:srgbClr val="A3BF5B"/>
    <a:srgbClr val="F1AA29"/>
    <a:srgbClr val="C810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57199" autoAdjust="0"/>
  </p:normalViewPr>
  <p:slideViewPr>
    <p:cSldViewPr snapToGrid="0">
      <p:cViewPr varScale="1">
        <p:scale>
          <a:sx n="39" d="100"/>
          <a:sy n="39" d="100"/>
        </p:scale>
        <p:origin x="159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23FE0B-FAD3-433A-A701-B13332328784}" type="datetimeFigureOut">
              <a:rPr lang="en-US" smtClean="0"/>
              <a:t>6/6/2018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A0CB89-2072-4C1D-A050-0A086095866D}" type="slidenum">
              <a:rPr lang="en-US" smtClean="0"/>
              <a:t>‹#›</a:t>
            </a:fld>
            <a:endParaRPr lang="en-US"/>
          </a:p>
        </p:txBody>
      </p:sp>
    </p:spTree>
    <p:extLst>
      <p:ext uri="{BB962C8B-B14F-4D97-AF65-F5344CB8AC3E}">
        <p14:creationId xmlns:p14="http://schemas.microsoft.com/office/powerpoint/2010/main" val="2704405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Bef>
                <a:spcPts val="0"/>
              </a:spcBef>
              <a:buClr>
                <a:schemeClr val="dk1"/>
              </a:buClr>
              <a:buSzPct val="25000"/>
              <a:buFont typeface="Arial"/>
              <a:buNone/>
            </a:pPr>
            <a:r>
              <a:rPr lang="en-US" dirty="0" smtClean="0"/>
              <a:t>Here are some of the problems with traditional Geospatial Metadata</a:t>
            </a:r>
          </a:p>
          <a:p>
            <a:pPr marL="233309" lvl="0" indent="-233309" rtl="0">
              <a:spcBef>
                <a:spcPts val="0"/>
              </a:spcBef>
              <a:buClr>
                <a:schemeClr val="dk1"/>
              </a:buClr>
              <a:buSzPct val="100000"/>
              <a:buFont typeface="Calibri"/>
              <a:buNone/>
            </a:pPr>
            <a:endParaRPr lang="en-US" dirty="0" smtClean="0"/>
          </a:p>
          <a:p>
            <a:pPr marL="233309" lvl="0" indent="-233309" rtl="0">
              <a:spcBef>
                <a:spcPts val="0"/>
              </a:spcBef>
              <a:buClr>
                <a:schemeClr val="dk1"/>
              </a:buClr>
              <a:buSzPct val="100000"/>
              <a:buFont typeface="Calibri"/>
              <a:buAutoNum type="arabicPeriod"/>
            </a:pPr>
            <a:r>
              <a:rPr lang="en-US" b="1" dirty="0" smtClean="0"/>
              <a:t>Variation in Geographic Coordinate formats</a:t>
            </a:r>
          </a:p>
          <a:p>
            <a:pPr lvl="0">
              <a:spcBef>
                <a:spcPts val="0"/>
              </a:spcBef>
              <a:buClr>
                <a:schemeClr val="dk1"/>
              </a:buClr>
              <a:buSzPct val="25000"/>
              <a:buFont typeface="Arial"/>
              <a:buNone/>
            </a:pPr>
            <a:r>
              <a:rPr lang="en-US" dirty="0" smtClean="0"/>
              <a:t>Coordinates can be expressed in a variety of ways  - including numbers (decimal vs. degrees, minutes and seconds) as well directions</a:t>
            </a:r>
          </a:p>
          <a:p>
            <a:pPr lvl="0">
              <a:spcBef>
                <a:spcPts val="0"/>
              </a:spcBef>
              <a:buClr>
                <a:schemeClr val="dk1"/>
              </a:buClr>
              <a:buSzPct val="25000"/>
              <a:buFont typeface="Arial"/>
              <a:buNone/>
            </a:pPr>
            <a:r>
              <a:rPr lang="en-US" dirty="0" smtClean="0"/>
              <a:t>Additionally, the placements of the coordinates are also not consistent (same field or different fields for latitude and longitude) </a:t>
            </a:r>
          </a:p>
          <a:p>
            <a:pPr lvl="0">
              <a:spcBef>
                <a:spcPts val="0"/>
              </a:spcBef>
              <a:buClr>
                <a:schemeClr val="dk1"/>
              </a:buClr>
              <a:buSzPct val="25000"/>
              <a:buFont typeface="Arial"/>
              <a:buNone/>
            </a:pPr>
            <a:endParaRPr lang="en-US" dirty="0" smtClean="0"/>
          </a:p>
          <a:p>
            <a:pPr lvl="0">
              <a:spcBef>
                <a:spcPts val="0"/>
              </a:spcBef>
              <a:buClr>
                <a:schemeClr val="dk1"/>
              </a:buClr>
              <a:buSzPct val="25000"/>
              <a:buFont typeface="Arial"/>
              <a:buNone/>
            </a:pPr>
            <a:r>
              <a:rPr lang="en-US" b="1" dirty="0" smtClean="0"/>
              <a:t>2. Placement of Latitude and Longitude coordinates</a:t>
            </a:r>
          </a:p>
          <a:p>
            <a:pPr lvl="0">
              <a:spcBef>
                <a:spcPts val="0"/>
              </a:spcBef>
              <a:buClr>
                <a:schemeClr val="dk1"/>
              </a:buClr>
              <a:buSzPct val="25000"/>
              <a:buFont typeface="Arial"/>
              <a:buNone/>
            </a:pPr>
            <a:r>
              <a:rPr lang="en-US" dirty="0" smtClean="0"/>
              <a:t>Same field? Different fields? </a:t>
            </a:r>
          </a:p>
          <a:p>
            <a:pPr lvl="0">
              <a:spcBef>
                <a:spcPts val="0"/>
              </a:spcBef>
              <a:buClr>
                <a:schemeClr val="dk1"/>
              </a:buClr>
              <a:buSzPct val="25000"/>
              <a:buFont typeface="Arial"/>
              <a:buNone/>
            </a:pPr>
            <a:endParaRPr lang="en-US" dirty="0" smtClean="0"/>
          </a:p>
          <a:p>
            <a:pPr lvl="0">
              <a:spcBef>
                <a:spcPts val="0"/>
              </a:spcBef>
              <a:buClr>
                <a:schemeClr val="dk1"/>
              </a:buClr>
              <a:buSzPct val="25000"/>
              <a:buFont typeface="Arial"/>
              <a:buNone/>
            </a:pPr>
            <a:r>
              <a:rPr lang="en-US" b="1" dirty="0" smtClean="0"/>
              <a:t>3. Variations in Field Mapping </a:t>
            </a:r>
          </a:p>
          <a:p>
            <a:pPr lvl="0">
              <a:spcBef>
                <a:spcPts val="0"/>
              </a:spcBef>
              <a:buClr>
                <a:schemeClr val="dk1"/>
              </a:buClr>
              <a:buSzPct val="25000"/>
              <a:buFont typeface="Arial"/>
              <a:buNone/>
            </a:pPr>
            <a:r>
              <a:rPr lang="en-US" dirty="0" smtClean="0"/>
              <a:t>Problems with what do you map to – DC Coverage, Spatial, or Subject??? </a:t>
            </a:r>
          </a:p>
          <a:p>
            <a:pPr lvl="0">
              <a:spcBef>
                <a:spcPts val="0"/>
              </a:spcBef>
              <a:buNone/>
            </a:pPr>
            <a:endParaRPr lang="en-US" b="1" dirty="0" smtClean="0"/>
          </a:p>
          <a:p>
            <a:pPr lvl="0">
              <a:spcBef>
                <a:spcPts val="0"/>
              </a:spcBef>
              <a:buNone/>
            </a:pPr>
            <a:r>
              <a:rPr lang="en-US" dirty="0" smtClean="0"/>
              <a:t>Final problem: </a:t>
            </a:r>
          </a:p>
          <a:p>
            <a:pPr lvl="0">
              <a:spcBef>
                <a:spcPts val="0"/>
              </a:spcBef>
              <a:buNone/>
            </a:pPr>
            <a:endParaRPr lang="en-US" dirty="0" smtClean="0"/>
          </a:p>
          <a:p>
            <a:pPr lvl="0">
              <a:spcBef>
                <a:spcPts val="0"/>
              </a:spcBef>
              <a:buNone/>
            </a:pPr>
            <a:r>
              <a:rPr lang="en-US" b="1" dirty="0" smtClean="0"/>
              <a:t>4. Ambiguous Place Names </a:t>
            </a:r>
          </a:p>
          <a:p>
            <a:pPr lvl="0">
              <a:spcBef>
                <a:spcPts val="0"/>
              </a:spcBef>
              <a:buNone/>
            </a:pPr>
            <a:r>
              <a:rPr lang="en-US" dirty="0" smtClean="0"/>
              <a:t>This example from the Minnesota Digital Library perfectly illustrates this problem. We have the Virginia City Hall. Located in the city of Virginia. In the state of Minnesota. And located in St. Louis County. So the DPLA record which pulls location reads: Virginia, St. Louis. Minnesota…. Not so clear! </a:t>
            </a:r>
          </a:p>
          <a:p>
            <a:endParaRPr lang="en-US" dirty="0"/>
          </a:p>
        </p:txBody>
      </p:sp>
      <p:sp>
        <p:nvSpPr>
          <p:cNvPr id="4" name="Slide Number Placeholder 3"/>
          <p:cNvSpPr>
            <a:spLocks noGrp="1"/>
          </p:cNvSpPr>
          <p:nvPr>
            <p:ph type="sldNum" sz="quarter" idx="10"/>
          </p:nvPr>
        </p:nvSpPr>
        <p:spPr/>
        <p:txBody>
          <a:bodyPr/>
          <a:lstStyle/>
          <a:p>
            <a:fld id="{16A0CB89-2072-4C1D-A050-0A086095866D}" type="slidenum">
              <a:rPr lang="en-US" smtClean="0"/>
              <a:t>2</a:t>
            </a:fld>
            <a:endParaRPr lang="en-US"/>
          </a:p>
        </p:txBody>
      </p:sp>
    </p:spTree>
    <p:extLst>
      <p:ext uri="{BB962C8B-B14F-4D97-AF65-F5344CB8AC3E}">
        <p14:creationId xmlns:p14="http://schemas.microsoft.com/office/powerpoint/2010/main" val="1525290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sz="1200" dirty="0" smtClean="0"/>
              <a:t> Curated sets of primary sources on a Minnesota-specific topic.</a:t>
            </a:r>
          </a:p>
          <a:p>
            <a:pPr>
              <a:buFont typeface="Arial" panose="020B0604020202020204" pitchFamily="34" charset="0"/>
              <a:buChar char="•"/>
            </a:pPr>
            <a:endParaRPr lang="en-US" sz="1200" dirty="0" smtClean="0"/>
          </a:p>
          <a:p>
            <a:pPr>
              <a:buFont typeface="Arial" panose="020B0604020202020204" pitchFamily="34" charset="0"/>
              <a:buChar char="•"/>
            </a:pPr>
            <a:r>
              <a:rPr lang="en-US" sz="1200" dirty="0" smtClean="0"/>
              <a:t> Designed to help students develop critical thinking skills.</a:t>
            </a:r>
          </a:p>
          <a:p>
            <a:pPr>
              <a:buFont typeface="Arial" panose="020B0604020202020204" pitchFamily="34" charset="0"/>
              <a:buChar char="•"/>
            </a:pPr>
            <a:endParaRPr lang="en-US" sz="1200" dirty="0" smtClean="0"/>
          </a:p>
          <a:p>
            <a:pPr>
              <a:buFont typeface="Arial" panose="020B0604020202020204" pitchFamily="34" charset="0"/>
              <a:buChar char="•"/>
            </a:pPr>
            <a:r>
              <a:rPr lang="en-US" sz="1200" dirty="0" smtClean="0"/>
              <a:t> Encourages students to further research the topic.</a:t>
            </a:r>
          </a:p>
          <a:p>
            <a:pPr>
              <a:buFont typeface="Arial" panose="020B0604020202020204" pitchFamily="34" charset="0"/>
              <a:buChar char="•"/>
            </a:pPr>
            <a:endParaRPr lang="en-US" sz="1200" dirty="0" smtClean="0"/>
          </a:p>
          <a:p>
            <a:pPr>
              <a:buFont typeface="Arial" panose="020B0604020202020204" pitchFamily="34" charset="0"/>
              <a:buChar char="•"/>
            </a:pPr>
            <a:r>
              <a:rPr lang="en-US" sz="1200" dirty="0" smtClean="0"/>
              <a:t> Brings together Minnesota resources in new ways for researchers.</a:t>
            </a:r>
          </a:p>
          <a:p>
            <a:pPr>
              <a:buFont typeface="Arial" panose="020B0604020202020204" pitchFamily="34" charset="0"/>
              <a:buChar char="•"/>
            </a:pPr>
            <a:endParaRPr lang="en-US" sz="1200" dirty="0" smtClean="0"/>
          </a:p>
          <a:p>
            <a:pPr>
              <a:buFont typeface="Arial" panose="020B0604020202020204" pitchFamily="34" charset="0"/>
              <a:buChar char="•"/>
            </a:pPr>
            <a:r>
              <a:rPr lang="en-US" sz="1200" dirty="0" smtClean="0"/>
              <a:t> Provides educators with primary sources and tools for teaching them.</a:t>
            </a:r>
          </a:p>
          <a:p>
            <a:pPr>
              <a:buFont typeface="Arial" panose="020B0604020202020204" pitchFamily="34" charset="0"/>
              <a:buChar char="•"/>
            </a:pPr>
            <a:endParaRPr lang="en-US" sz="1200" dirty="0" smtClean="0"/>
          </a:p>
          <a:p>
            <a:pPr>
              <a:buFont typeface="Arial" panose="020B0604020202020204" pitchFamily="34" charset="0"/>
              <a:buNone/>
            </a:pPr>
            <a:r>
              <a:rPr lang="en-US" sz="1200" dirty="0" smtClean="0"/>
              <a:t>There</a:t>
            </a:r>
            <a:r>
              <a:rPr lang="en-US" sz="1200" baseline="0" dirty="0" smtClean="0"/>
              <a:t> are 19 primary source sets (more to come). Each includes:</a:t>
            </a:r>
          </a:p>
          <a:p>
            <a:pPr>
              <a:buFont typeface="Arial" panose="020B0604020202020204" pitchFamily="34" charset="0"/>
              <a:buNone/>
            </a:pPr>
            <a:endParaRPr lang="en-US" sz="1200" baseline="0" dirty="0" smtClean="0"/>
          </a:p>
          <a:p>
            <a:pPr marL="171450" indent="-171450">
              <a:buFontTx/>
              <a:buChar char="-"/>
            </a:pPr>
            <a:r>
              <a:rPr lang="en-US" sz="1200" baseline="0" dirty="0" smtClean="0"/>
              <a:t>Overview of the topic</a:t>
            </a:r>
          </a:p>
          <a:p>
            <a:pPr marL="171450" indent="-171450">
              <a:buFontTx/>
              <a:buChar char="-"/>
            </a:pPr>
            <a:r>
              <a:rPr lang="en-US" sz="1200" baseline="0" dirty="0" smtClean="0"/>
              <a:t>10-25 primary sources (photos, postcards, letters, oral histories)</a:t>
            </a:r>
          </a:p>
          <a:p>
            <a:pPr marL="171450" indent="-171450">
              <a:buFontTx/>
              <a:buChar char="-"/>
            </a:pPr>
            <a:r>
              <a:rPr lang="en-US" sz="1200" baseline="0" dirty="0" smtClean="0"/>
              <a:t>Links to additional resources (like ELM, and other books, articles, and websites)</a:t>
            </a:r>
          </a:p>
          <a:p>
            <a:pPr marL="171450" indent="-171450">
              <a:buFontTx/>
              <a:buChar char="-"/>
            </a:pPr>
            <a:r>
              <a:rPr lang="en-US" sz="1200" baseline="0" dirty="0" smtClean="0"/>
              <a:t>A Teacher’s guide that includes classroom activities and discussion questions.</a:t>
            </a:r>
          </a:p>
          <a:p>
            <a:pPr marL="171450" indent="-171450">
              <a:buFontTx/>
              <a:buChar char="-"/>
            </a:pPr>
            <a:endParaRPr lang="en-US" sz="1200" baseline="0" dirty="0" smtClean="0"/>
          </a:p>
          <a:p>
            <a:pPr marL="0" indent="0">
              <a:buFontTx/>
              <a:buNone/>
            </a:pPr>
            <a:r>
              <a:rPr lang="en-US" sz="1200" baseline="0" dirty="0" smtClean="0"/>
              <a:t>We’re looking for volunteers for guest authors (you can pick a subject based on your interests and what’s available in Reflections), but also people to serve on a review panel that will help authors select topics, edits content, and answer questions for the authors. </a:t>
            </a:r>
            <a:endParaRPr lang="en-US" sz="1200" dirty="0" smtClean="0"/>
          </a:p>
          <a:p>
            <a:pPr>
              <a:buFont typeface="Arial" panose="020B0604020202020204" pitchFamily="34" charset="0"/>
              <a:buChar char="•"/>
            </a:pPr>
            <a:endParaRPr lang="en-US" sz="1200" dirty="0" smtClean="0"/>
          </a:p>
          <a:p>
            <a:pPr>
              <a:buFont typeface="Arial" panose="020B0604020202020204" pitchFamily="34" charset="0"/>
              <a:buNone/>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16A0CB89-2072-4C1D-A050-0A086095866D}" type="slidenum">
              <a:rPr lang="en-US" smtClean="0"/>
              <a:t>3</a:t>
            </a:fld>
            <a:endParaRPr lang="en-US"/>
          </a:p>
        </p:txBody>
      </p:sp>
    </p:spTree>
    <p:extLst>
      <p:ext uri="{BB962C8B-B14F-4D97-AF65-F5344CB8AC3E}">
        <p14:creationId xmlns:p14="http://schemas.microsoft.com/office/powerpoint/2010/main" val="1773661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Jolie mentioned that we</a:t>
            </a:r>
            <a:r>
              <a:rPr lang="en-US" baseline="0" dirty="0" smtClean="0"/>
              <a:t> are </a:t>
            </a:r>
            <a:r>
              <a:rPr lang="en-US" sz="1200" baseline="0" dirty="0" smtClean="0"/>
              <a:t>u</a:t>
            </a:r>
            <a:r>
              <a:rPr lang="en-US" sz="1200" dirty="0" smtClean="0"/>
              <a:t>ndertaking</a:t>
            </a:r>
            <a:r>
              <a:rPr lang="en-US" sz="1200" baseline="0" dirty="0" smtClean="0"/>
              <a:t> implementing standardized rights statements</a:t>
            </a:r>
            <a:r>
              <a:rPr lang="en-US" sz="1200" dirty="0" smtClean="0"/>
              <a:t> at behest of DPLA, but it is a good thing to be doing anyway for our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r>
              <a:rPr lang="en-US" dirty="0" smtClean="0"/>
              <a:t>To give you some additional background</a:t>
            </a:r>
            <a:r>
              <a:rPr lang="en-US" baseline="0" dirty="0" smtClean="0"/>
              <a:t> on why DPLA undertook this project, they looked at the DPLA aggregated records, and estimated over 80,000+ unique rights statements. This can be quite confusing to a user trying to figure out how they can use item. And, some of the statements were asserting rights that the organization didn’t actually have. </a:t>
            </a:r>
            <a:endParaRPr lang="en-US" baseline="0" dirty="0" smtClean="0"/>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So, an international working group developed 12 standardized rights statements. These are </a:t>
            </a:r>
            <a:r>
              <a:rPr lang="en-US" dirty="0" smtClean="0"/>
              <a:t>high level summaries of the underlying rights statuses of the digital objects they apply to. There are statements to describe</a:t>
            </a:r>
            <a:r>
              <a:rPr lang="en-US" baseline="0" dirty="0" smtClean="0"/>
              <a:t> digital objects that are in copyright, out of copyright, and for other circumstances, such as when the copyright status cannot be determined.</a:t>
            </a:r>
            <a:endParaRPr lang="en-US" dirty="0" smtClean="0"/>
          </a:p>
          <a:p>
            <a:pPr marL="171450" indent="-171450">
              <a:buFontTx/>
              <a:buChar char="-"/>
            </a:pPr>
            <a:r>
              <a:rPr lang="en-US" dirty="0" smtClean="0"/>
              <a:t>They can be used by any cultural heritage institution</a:t>
            </a:r>
            <a:r>
              <a:rPr lang="en-US" baseline="0" dirty="0" smtClean="0"/>
              <a:t> </a:t>
            </a:r>
          </a:p>
          <a:p>
            <a:pPr marL="171450" indent="-171450">
              <a:buFontTx/>
              <a:buChar char="-"/>
            </a:pPr>
            <a:r>
              <a:rPr lang="en-US" dirty="0" smtClean="0"/>
              <a:t>The rights statements have been designed with both human and machine users in mind </a:t>
            </a:r>
          </a:p>
          <a:p>
            <a:endParaRPr lang="en-US" dirty="0" smtClean="0"/>
          </a:p>
          <a:p>
            <a:r>
              <a:rPr lang="en-US" baseline="0" dirty="0" smtClean="0"/>
              <a:t>When we looked at Minnesota Reflections, we found we had approximately 300 different statements in the Rights field. That’s about one unique rights statement for every 134 records or so.</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Like</a:t>
            </a:r>
            <a:r>
              <a:rPr lang="en-US" baseline="0" dirty="0" smtClean="0"/>
              <a:t> the image illustrates, MDL is now working on g</a:t>
            </a:r>
            <a:r>
              <a:rPr lang="en-US" dirty="0" smtClean="0"/>
              <a:t>etting the</a:t>
            </a:r>
            <a:r>
              <a:rPr lang="en-US" baseline="0" dirty="0" smtClean="0"/>
              <a:t> nearly 190 MDL contributing organizations going forward in the same direction on rights. By adopting DPLA rights statements we are buying in and advocating for simplifying, harmonizing and maximizing the </a:t>
            </a:r>
            <a:r>
              <a:rPr lang="en-US" sz="1200" i="0" baseline="0" dirty="0" smtClean="0">
                <a:solidFill>
                  <a:srgbClr val="000000"/>
                </a:solidFill>
                <a:latin typeface="Helvetica Neue"/>
              </a:rPr>
              <a:t>o</a:t>
            </a:r>
            <a:r>
              <a:rPr lang="en-US" sz="1200" i="0" dirty="0" smtClean="0">
                <a:solidFill>
                  <a:srgbClr val="000000"/>
                </a:solidFill>
                <a:latin typeface="Helvetica Neue"/>
              </a:rPr>
              <a:t>penness of rights in Digital Libraries around the World.</a:t>
            </a:r>
            <a:endParaRPr lang="en-US" sz="1200" i="0" dirty="0" smtClean="0"/>
          </a:p>
          <a:p>
            <a:endParaRPr lang="en-US" baseline="0" dirty="0" smtClean="0"/>
          </a:p>
          <a:p>
            <a:endParaRPr lang="en-US" baseline="0" dirty="0" smtClean="0"/>
          </a:p>
          <a:p>
            <a:endParaRPr lang="en-US" baseline="0" dirty="0" smtClean="0"/>
          </a:p>
          <a:p>
            <a:endParaRPr lang="en-US" dirty="0" smtClean="0"/>
          </a:p>
          <a:p>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16A0CB89-2072-4C1D-A050-0A086095866D}" type="slidenum">
              <a:rPr lang="en-US" smtClean="0"/>
              <a:t>4</a:t>
            </a:fld>
            <a:endParaRPr lang="en-US"/>
          </a:p>
        </p:txBody>
      </p:sp>
    </p:spTree>
    <p:extLst>
      <p:ext uri="{BB962C8B-B14F-4D97-AF65-F5344CB8AC3E}">
        <p14:creationId xmlns:p14="http://schemas.microsoft.com/office/powerpoint/2010/main" val="698075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How to begin? A pilot of course</a:t>
            </a:r>
            <a:r>
              <a:rPr lang="en-US" b="1" baseline="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There’s a core group of staff leading the pilot, including </a:t>
            </a:r>
            <a:r>
              <a:rPr lang="en-US" dirty="0" smtClean="0"/>
              <a:t>Molly Huber, MDL Outreach Coordinator,</a:t>
            </a:r>
            <a:r>
              <a:rPr lang="en-US" baseline="0" dirty="0" smtClean="0"/>
              <a:t> </a:t>
            </a:r>
            <a:r>
              <a:rPr lang="en-US" dirty="0" smtClean="0"/>
              <a:t>Greta </a:t>
            </a:r>
            <a:r>
              <a:rPr lang="en-US" dirty="0" err="1" smtClean="0"/>
              <a:t>Bahnemann</a:t>
            </a:r>
            <a:r>
              <a:rPr lang="en-US" dirty="0" smtClean="0"/>
              <a:t>, MDL Metadata Librarian,</a:t>
            </a:r>
            <a:r>
              <a:rPr lang="en-US" baseline="0" dirty="0" smtClean="0"/>
              <a:t> myself, and </a:t>
            </a:r>
            <a:r>
              <a:rPr lang="en-US" dirty="0" smtClean="0"/>
              <a:t>Nancy Sims, University of Minnesota Copyright Program Librarian. We spent the first year or so just educating ourselves about copyright</a:t>
            </a:r>
            <a:r>
              <a:rPr lang="en-US" baseline="0" dirty="0" smtClean="0"/>
              <a:t> and the new rights statements, connecting with others around the country undertaking similar projects, and developing training materials. </a:t>
            </a:r>
            <a:endParaRPr lang="en-US" b="1" baseline="0" dirty="0" smtClean="0"/>
          </a:p>
          <a:p>
            <a:endParaRPr lang="en-US" baseline="0" dirty="0" smtClean="0"/>
          </a:p>
          <a:p>
            <a:r>
              <a:rPr lang="en-US" baseline="0" dirty="0" smtClean="0"/>
              <a:t>In </a:t>
            </a:r>
            <a:r>
              <a:rPr lang="en-US" baseline="0" dirty="0" smtClean="0"/>
              <a:t>Feb. 2018 launched a pilot project with 5 </a:t>
            </a:r>
            <a:r>
              <a:rPr lang="en-US" baseline="0" dirty="0" smtClean="0"/>
              <a:t>contributors you can see on the slide here.</a:t>
            </a:r>
            <a:endParaRPr lang="en-US" baseline="0" dirty="0" smtClean="0"/>
          </a:p>
          <a:p>
            <a:pPr marL="0" indent="0">
              <a:buFontTx/>
              <a:buNone/>
            </a:pPr>
            <a:endParaRPr lang="en-US" baseline="0" dirty="0" smtClean="0"/>
          </a:p>
          <a:p>
            <a:pPr marL="0" indent="0">
              <a:buFontTx/>
              <a:buNone/>
            </a:pPr>
            <a:r>
              <a:rPr lang="en-US" baseline="0" dirty="0" smtClean="0"/>
              <a:t>We had a full day of training, and 3 virtual sessions.</a:t>
            </a:r>
          </a:p>
          <a:p>
            <a:pPr marL="0" indent="0">
              <a:buFontTx/>
              <a:buNone/>
            </a:pPr>
            <a:endParaRPr lang="en-US" baseline="0" dirty="0" smtClean="0"/>
          </a:p>
          <a:p>
            <a:pPr marL="0" indent="0">
              <a:buFontTx/>
              <a:buNone/>
            </a:pPr>
            <a:r>
              <a:rPr lang="en-US" baseline="0" dirty="0" smtClean="0"/>
              <a:t>The pilot wrapped up in May.</a:t>
            </a:r>
            <a:endParaRPr lang="en-US" dirty="0" smtClean="0"/>
          </a:p>
          <a:p>
            <a:endParaRPr lang="en-US" dirty="0" smtClean="0"/>
          </a:p>
          <a:p>
            <a:r>
              <a:rPr lang="en-US" b="1" dirty="0" smtClean="0"/>
              <a:t>Right now:</a:t>
            </a:r>
          </a:p>
          <a:p>
            <a:r>
              <a:rPr lang="en-US" dirty="0" smtClean="0"/>
              <a:t>Reviewing feedback from our pilot participants</a:t>
            </a:r>
          </a:p>
          <a:p>
            <a:r>
              <a:rPr lang="en-US" dirty="0" smtClean="0"/>
              <a:t>Adding new rights information in Minnesota Reflections</a:t>
            </a:r>
            <a:r>
              <a:rPr lang="en-US" baseline="0" dirty="0" smtClean="0"/>
              <a:t> and working on how to display the </a:t>
            </a:r>
            <a:r>
              <a:rPr lang="en-US" dirty="0" smtClean="0"/>
              <a:t>new information in Minnesota Reflections</a:t>
            </a:r>
          </a:p>
          <a:p>
            <a:endParaRPr lang="en-US" dirty="0" smtClean="0"/>
          </a:p>
          <a:p>
            <a:r>
              <a:rPr lang="en-US" b="1" dirty="0" smtClean="0"/>
              <a:t>Next</a:t>
            </a:r>
            <a:r>
              <a:rPr lang="en-US" b="1" baseline="0" dirty="0" smtClean="0"/>
              <a:t> phase:</a:t>
            </a:r>
          </a:p>
          <a:p>
            <a:r>
              <a:rPr lang="en-US" dirty="0" smtClean="0"/>
              <a:t>Asked for volunteers again</a:t>
            </a:r>
          </a:p>
          <a:p>
            <a:r>
              <a:rPr lang="en-US" dirty="0" smtClean="0"/>
              <a:t>Making decisions about how to approach roll out to all Minnesota</a:t>
            </a:r>
            <a:r>
              <a:rPr lang="en-US" baseline="0" dirty="0" smtClean="0"/>
              <a:t> Reflections contributors</a:t>
            </a:r>
            <a:endParaRPr lang="en-US" dirty="0" smtClean="0"/>
          </a:p>
          <a:p>
            <a:r>
              <a:rPr lang="en-US" dirty="0" smtClean="0"/>
              <a:t>Refining training materials</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6A0CB89-2072-4C1D-A050-0A086095866D}" type="slidenum">
              <a:rPr lang="en-US" smtClean="0"/>
              <a:t>5</a:t>
            </a:fld>
            <a:endParaRPr lang="en-US"/>
          </a:p>
        </p:txBody>
      </p:sp>
    </p:spTree>
    <p:extLst>
      <p:ext uri="{BB962C8B-B14F-4D97-AF65-F5344CB8AC3E}">
        <p14:creationId xmlns:p14="http://schemas.microsoft.com/office/powerpoint/2010/main" val="3025804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A0CB89-2072-4C1D-A050-0A086095866D}" type="slidenum">
              <a:rPr lang="en-US" smtClean="0"/>
              <a:t>6</a:t>
            </a:fld>
            <a:endParaRPr lang="en-US"/>
          </a:p>
        </p:txBody>
      </p:sp>
    </p:spTree>
    <p:extLst>
      <p:ext uri="{BB962C8B-B14F-4D97-AF65-F5344CB8AC3E}">
        <p14:creationId xmlns:p14="http://schemas.microsoft.com/office/powerpoint/2010/main" val="1487201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18C8EA-F7E0-4604-8D64-48C845D5919F}" type="datetimeFigureOut">
              <a:rPr lang="en-US" smtClean="0"/>
              <a:t>6/6/2018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80ED61-7A29-4FD8-A216-DE8F4CF99DBE}" type="slidenum">
              <a:rPr lang="en-US" smtClean="0"/>
              <a:t>‹#›</a:t>
            </a:fld>
            <a:endParaRPr lang="en-US"/>
          </a:p>
        </p:txBody>
      </p:sp>
    </p:spTree>
    <p:extLst>
      <p:ext uri="{BB962C8B-B14F-4D97-AF65-F5344CB8AC3E}">
        <p14:creationId xmlns:p14="http://schemas.microsoft.com/office/powerpoint/2010/main" val="99694077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18C8EA-F7E0-4604-8D64-48C845D5919F}" type="datetimeFigureOut">
              <a:rPr lang="en-US" smtClean="0"/>
              <a:t>6/6/2018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80ED61-7A29-4FD8-A216-DE8F4CF99DBE}" type="slidenum">
              <a:rPr lang="en-US" smtClean="0"/>
              <a:t>‹#›</a:t>
            </a:fld>
            <a:endParaRPr lang="en-US"/>
          </a:p>
        </p:txBody>
      </p:sp>
    </p:spTree>
    <p:extLst>
      <p:ext uri="{BB962C8B-B14F-4D97-AF65-F5344CB8AC3E}">
        <p14:creationId xmlns:p14="http://schemas.microsoft.com/office/powerpoint/2010/main" val="222269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18C8EA-F7E0-4604-8D64-48C845D5919F}" type="datetimeFigureOut">
              <a:rPr lang="en-US" smtClean="0"/>
              <a:t>6/6/2018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80ED61-7A29-4FD8-A216-DE8F4CF99DBE}" type="slidenum">
              <a:rPr lang="en-US" smtClean="0"/>
              <a:t>‹#›</a:t>
            </a:fld>
            <a:endParaRPr lang="en-US"/>
          </a:p>
        </p:txBody>
      </p:sp>
    </p:spTree>
    <p:extLst>
      <p:ext uri="{BB962C8B-B14F-4D97-AF65-F5344CB8AC3E}">
        <p14:creationId xmlns:p14="http://schemas.microsoft.com/office/powerpoint/2010/main" val="421152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18C8EA-F7E0-4604-8D64-48C845D5919F}" type="datetimeFigureOut">
              <a:rPr lang="en-US" smtClean="0"/>
              <a:t>6/6/2018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80ED61-7A29-4FD8-A216-DE8F4CF99DBE}" type="slidenum">
              <a:rPr lang="en-US" smtClean="0"/>
              <a:t>‹#›</a:t>
            </a:fld>
            <a:endParaRPr lang="en-US"/>
          </a:p>
        </p:txBody>
      </p:sp>
    </p:spTree>
    <p:extLst>
      <p:ext uri="{BB962C8B-B14F-4D97-AF65-F5344CB8AC3E}">
        <p14:creationId xmlns:p14="http://schemas.microsoft.com/office/powerpoint/2010/main" val="297117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18C8EA-F7E0-4604-8D64-48C845D5919F}" type="datetimeFigureOut">
              <a:rPr lang="en-US" smtClean="0"/>
              <a:t>6/6/2018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80ED61-7A29-4FD8-A216-DE8F4CF99DBE}" type="slidenum">
              <a:rPr lang="en-US" smtClean="0"/>
              <a:t>‹#›</a:t>
            </a:fld>
            <a:endParaRPr lang="en-US"/>
          </a:p>
        </p:txBody>
      </p:sp>
    </p:spTree>
    <p:extLst>
      <p:ext uri="{BB962C8B-B14F-4D97-AF65-F5344CB8AC3E}">
        <p14:creationId xmlns:p14="http://schemas.microsoft.com/office/powerpoint/2010/main" val="1434675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18C8EA-F7E0-4604-8D64-48C845D5919F}" type="datetimeFigureOut">
              <a:rPr lang="en-US" smtClean="0"/>
              <a:t>6/6/2018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80ED61-7A29-4FD8-A216-DE8F4CF99DBE}" type="slidenum">
              <a:rPr lang="en-US" smtClean="0"/>
              <a:t>‹#›</a:t>
            </a:fld>
            <a:endParaRPr lang="en-US"/>
          </a:p>
        </p:txBody>
      </p:sp>
    </p:spTree>
    <p:extLst>
      <p:ext uri="{BB962C8B-B14F-4D97-AF65-F5344CB8AC3E}">
        <p14:creationId xmlns:p14="http://schemas.microsoft.com/office/powerpoint/2010/main" val="4230848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18C8EA-F7E0-4604-8D64-48C845D5919F}" type="datetimeFigureOut">
              <a:rPr lang="en-US" smtClean="0"/>
              <a:t>6/6/2018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80ED61-7A29-4FD8-A216-DE8F4CF99DBE}" type="slidenum">
              <a:rPr lang="en-US" smtClean="0"/>
              <a:t>‹#›</a:t>
            </a:fld>
            <a:endParaRPr lang="en-US"/>
          </a:p>
        </p:txBody>
      </p:sp>
    </p:spTree>
    <p:extLst>
      <p:ext uri="{BB962C8B-B14F-4D97-AF65-F5344CB8AC3E}">
        <p14:creationId xmlns:p14="http://schemas.microsoft.com/office/powerpoint/2010/main" val="572537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18C8EA-F7E0-4604-8D64-48C845D5919F}" type="datetimeFigureOut">
              <a:rPr lang="en-US" smtClean="0"/>
              <a:t>6/6/2018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80ED61-7A29-4FD8-A216-DE8F4CF99DBE}" type="slidenum">
              <a:rPr lang="en-US" smtClean="0"/>
              <a:t>‹#›</a:t>
            </a:fld>
            <a:endParaRPr lang="en-US"/>
          </a:p>
        </p:txBody>
      </p:sp>
    </p:spTree>
    <p:extLst>
      <p:ext uri="{BB962C8B-B14F-4D97-AF65-F5344CB8AC3E}">
        <p14:creationId xmlns:p14="http://schemas.microsoft.com/office/powerpoint/2010/main" val="1052407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18C8EA-F7E0-4604-8D64-48C845D5919F}" type="datetimeFigureOut">
              <a:rPr lang="en-US" smtClean="0"/>
              <a:t>6/6/2018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80ED61-7A29-4FD8-A216-DE8F4CF99DBE}" type="slidenum">
              <a:rPr lang="en-US" smtClean="0"/>
              <a:t>‹#›</a:t>
            </a:fld>
            <a:endParaRPr lang="en-US"/>
          </a:p>
        </p:txBody>
      </p:sp>
    </p:spTree>
    <p:extLst>
      <p:ext uri="{BB962C8B-B14F-4D97-AF65-F5344CB8AC3E}">
        <p14:creationId xmlns:p14="http://schemas.microsoft.com/office/powerpoint/2010/main" val="244632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18C8EA-F7E0-4604-8D64-48C845D5919F}" type="datetimeFigureOut">
              <a:rPr lang="en-US" smtClean="0"/>
              <a:t>6/6/2018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80ED61-7A29-4FD8-A216-DE8F4CF99DBE}" type="slidenum">
              <a:rPr lang="en-US" smtClean="0"/>
              <a:t>‹#›</a:t>
            </a:fld>
            <a:endParaRPr lang="en-US"/>
          </a:p>
        </p:txBody>
      </p:sp>
    </p:spTree>
    <p:extLst>
      <p:ext uri="{BB962C8B-B14F-4D97-AF65-F5344CB8AC3E}">
        <p14:creationId xmlns:p14="http://schemas.microsoft.com/office/powerpoint/2010/main" val="2301306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18C8EA-F7E0-4604-8D64-48C845D5919F}" type="datetimeFigureOut">
              <a:rPr lang="en-US" smtClean="0"/>
              <a:t>6/6/2018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80ED61-7A29-4FD8-A216-DE8F4CF99DBE}" type="slidenum">
              <a:rPr lang="en-US" smtClean="0"/>
              <a:t>‹#›</a:t>
            </a:fld>
            <a:endParaRPr lang="en-US"/>
          </a:p>
        </p:txBody>
      </p:sp>
    </p:spTree>
    <p:extLst>
      <p:ext uri="{BB962C8B-B14F-4D97-AF65-F5344CB8AC3E}">
        <p14:creationId xmlns:p14="http://schemas.microsoft.com/office/powerpoint/2010/main" val="76857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18C8EA-F7E0-4604-8D64-48C845D5919F}" type="datetimeFigureOut">
              <a:rPr lang="en-US" smtClean="0"/>
              <a:t>6/6/2018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80ED61-7A29-4FD8-A216-DE8F4CF99DBE}" type="slidenum">
              <a:rPr lang="en-US" smtClean="0"/>
              <a:t>‹#›</a:t>
            </a:fld>
            <a:endParaRPr lang="en-US"/>
          </a:p>
        </p:txBody>
      </p:sp>
    </p:spTree>
    <p:extLst>
      <p:ext uri="{BB962C8B-B14F-4D97-AF65-F5344CB8AC3E}">
        <p14:creationId xmlns:p14="http://schemas.microsoft.com/office/powerpoint/2010/main" val="265414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mailto:ring089@umn.edu" TargetMode="External"/><Relationship Id="rId4" Type="http://schemas.openxmlformats.org/officeDocument/2006/relationships/hyperlink" Target="mailto:jog@umn.edu"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5.pn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mailto:ring089@umn.edu" TargetMode="External"/><Relationship Id="rId5" Type="http://schemas.openxmlformats.org/officeDocument/2006/relationships/hyperlink" Target="mailto:jog@umn.edu"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19" name="Rectangle 18"/>
          <p:cNvSpPr/>
          <p:nvPr/>
        </p:nvSpPr>
        <p:spPr>
          <a:xfrm>
            <a:off x="962025" y="885825"/>
            <a:ext cx="10248900" cy="5265594"/>
          </a:xfrm>
          <a:prstGeom prst="rect">
            <a:avLst/>
          </a:prstGeom>
          <a:solidFill>
            <a:schemeClr val="bg1">
              <a:lumMod val="50000"/>
              <a:alpha val="9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p:cNvSpPr>
            <a:spLocks noGrp="1"/>
          </p:cNvSpPr>
          <p:nvPr>
            <p:ph type="ctrTitle"/>
          </p:nvPr>
        </p:nvSpPr>
        <p:spPr>
          <a:xfrm>
            <a:off x="962025" y="1"/>
            <a:ext cx="10248900" cy="6755362"/>
          </a:xfrm>
        </p:spPr>
        <p:txBody>
          <a:bodyPr>
            <a:normAutofit fontScale="90000"/>
          </a:bodyPr>
          <a:lstStyle/>
          <a:p>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5300" dirty="0" smtClean="0">
                <a:solidFill>
                  <a:schemeClr val="bg1"/>
                </a:solidFill>
                <a:latin typeface="Function Pro Cond ExBd" panose="020B0806020204030204" pitchFamily="34" charset="0"/>
              </a:rPr>
              <a:t>Minnesota </a:t>
            </a:r>
            <a:r>
              <a:rPr lang="en-US" sz="5300" dirty="0">
                <a:solidFill>
                  <a:schemeClr val="bg1"/>
                </a:solidFill>
                <a:latin typeface="Function Pro Cond ExBd" panose="020B0806020204030204" pitchFamily="34" charset="0"/>
              </a:rPr>
              <a:t>Digital Library </a:t>
            </a:r>
            <a:r>
              <a:rPr lang="en-US" sz="5300" dirty="0" smtClean="0">
                <a:solidFill>
                  <a:schemeClr val="bg1"/>
                </a:solidFill>
                <a:latin typeface="Function Pro Cond ExBd" panose="020B0806020204030204" pitchFamily="34" charset="0"/>
              </a:rPr>
              <a:t>Explorations</a:t>
            </a:r>
            <a:r>
              <a:rPr lang="en-US" sz="5300" baseline="30000" dirty="0" smtClean="0">
                <a:solidFill>
                  <a:srgbClr val="F1AA29"/>
                </a:solidFill>
                <a:latin typeface="Function Pro Cond ExBd" panose="020B0806020204030204" pitchFamily="34" charset="0"/>
              </a:rPr>
              <a:t>3</a:t>
            </a:r>
            <a:r>
              <a:rPr lang="en-US" sz="4000" baseline="30000" dirty="0" smtClean="0">
                <a:solidFill>
                  <a:srgbClr val="F1AA29"/>
                </a:solidFill>
                <a:latin typeface="Function Pro ExtraBold" panose="020B0903020204020204" pitchFamily="34" charset="0"/>
              </a:rPr>
              <a:t/>
            </a:r>
            <a:br>
              <a:rPr lang="en-US" sz="4000" baseline="30000" dirty="0" smtClean="0">
                <a:solidFill>
                  <a:srgbClr val="F1AA29"/>
                </a:solidFill>
                <a:latin typeface="Function Pro ExtraBold" panose="020B0903020204020204" pitchFamily="34" charset="0"/>
              </a:rPr>
            </a:br>
            <a:r>
              <a:rPr lang="en-US" sz="4000" baseline="30000" dirty="0" smtClean="0">
                <a:solidFill>
                  <a:srgbClr val="F1AA29"/>
                </a:solidFill>
                <a:latin typeface="Function Pro ExtraBold" panose="020B0903020204020204" pitchFamily="34" charset="0"/>
              </a:rPr>
              <a:t/>
            </a:r>
            <a:br>
              <a:rPr lang="en-US" sz="4000" baseline="30000" dirty="0" smtClean="0">
                <a:solidFill>
                  <a:srgbClr val="F1AA29"/>
                </a:solidFill>
                <a:latin typeface="Function Pro ExtraBold" panose="020B0903020204020204" pitchFamily="34" charset="0"/>
              </a:rPr>
            </a:br>
            <a:r>
              <a:rPr lang="en-US" sz="3600" dirty="0" smtClean="0">
                <a:solidFill>
                  <a:schemeClr val="bg1"/>
                </a:solidFill>
                <a:latin typeface="Function Pro ExtraBold" panose="020B0903020204020204" pitchFamily="34" charset="0"/>
              </a:rPr>
              <a:t>Advancing &amp; Transforming Minnesota’s History</a:t>
            </a:r>
            <a:r>
              <a:rPr lang="en-US" sz="4000" dirty="0" smtClean="0">
                <a:solidFill>
                  <a:schemeClr val="bg1"/>
                </a:solidFill>
                <a:latin typeface="Function Pro ExtraBold" panose="020B0903020204020204" pitchFamily="34" charset="0"/>
              </a:rPr>
              <a:t/>
            </a:r>
            <a:br>
              <a:rPr lang="en-US" sz="4000" dirty="0" smtClean="0">
                <a:solidFill>
                  <a:schemeClr val="bg1"/>
                </a:solidFill>
                <a:latin typeface="Function Pro ExtraBold" panose="020B0903020204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a:solidFill>
                  <a:schemeClr val="bg1"/>
                </a:solidFill>
                <a:latin typeface="Franklin Gothic Heavy" panose="020B0903020102020204" pitchFamily="34" charset="0"/>
              </a:rPr>
              <a:t/>
            </a:r>
            <a:br>
              <a:rPr lang="en-US" sz="4000" dirty="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t>
            </a:r>
            <a:r>
              <a:rPr lang="en-US" sz="1800" dirty="0" smtClean="0">
                <a:solidFill>
                  <a:schemeClr val="bg1"/>
                </a:solidFill>
                <a:latin typeface="Franklin Gothic Heavy" panose="020B0903020102020204" pitchFamily="34" charset="0"/>
              </a:rPr>
              <a:t/>
            </a:r>
            <a:br>
              <a:rPr lang="en-US" sz="1800" dirty="0" smtClean="0">
                <a:solidFill>
                  <a:schemeClr val="bg1"/>
                </a:solidFill>
                <a:latin typeface="Franklin Gothic Heavy" panose="020B0903020102020204" pitchFamily="34" charset="0"/>
              </a:rPr>
            </a:br>
            <a:r>
              <a:rPr lang="en-US" sz="1800" dirty="0">
                <a:solidFill>
                  <a:schemeClr val="bg1"/>
                </a:solidFill>
                <a:latin typeface="Franklin Gothic Heavy" panose="020B0903020102020204" pitchFamily="34" charset="0"/>
              </a:rPr>
              <a:t/>
            </a:r>
            <a:br>
              <a:rPr lang="en-US" sz="1800" dirty="0">
                <a:solidFill>
                  <a:schemeClr val="bg1"/>
                </a:solidFill>
                <a:latin typeface="Franklin Gothic Heavy" panose="020B0903020102020204" pitchFamily="34" charset="0"/>
              </a:rPr>
            </a:br>
            <a:endParaRPr lang="en-US" sz="1800" dirty="0">
              <a:solidFill>
                <a:schemeClr val="bg1"/>
              </a:solidFill>
              <a:latin typeface="Franklin Gothic Heavy" panose="020B0903020102020204" pitchFamily="34" charset="0"/>
            </a:endParaRPr>
          </a:p>
        </p:txBody>
      </p:sp>
      <p:sp>
        <p:nvSpPr>
          <p:cNvPr id="18" name="Rounded Rectangle 17"/>
          <p:cNvSpPr/>
          <p:nvPr/>
        </p:nvSpPr>
        <p:spPr>
          <a:xfrm>
            <a:off x="4724408" y="3079552"/>
            <a:ext cx="2750295" cy="1788160"/>
          </a:xfrm>
          <a:prstGeom prst="roundRect">
            <a:avLst>
              <a:gd name="adj" fmla="val 10000"/>
            </a:avLst>
          </a:prstGeom>
          <a:solidFill>
            <a:schemeClr val="bg1"/>
          </a:solidFill>
          <a:ln w="57150">
            <a:solidFill>
              <a:srgbClr val="A3BF5B"/>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1" name="Rounded Rectangle 20"/>
          <p:cNvSpPr/>
          <p:nvPr/>
        </p:nvSpPr>
        <p:spPr>
          <a:xfrm>
            <a:off x="1436219" y="3079552"/>
            <a:ext cx="2761656" cy="1788160"/>
          </a:xfrm>
          <a:prstGeom prst="roundRect">
            <a:avLst>
              <a:gd name="adj" fmla="val 10000"/>
            </a:avLst>
          </a:prstGeom>
          <a:solidFill>
            <a:schemeClr val="bg1"/>
          </a:solidFill>
          <a:ln w="57150">
            <a:solidFill>
              <a:srgbClr val="F1AA29"/>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22" name="Group 21"/>
          <p:cNvGrpSpPr/>
          <p:nvPr/>
        </p:nvGrpSpPr>
        <p:grpSpPr>
          <a:xfrm>
            <a:off x="7991958" y="3082314"/>
            <a:ext cx="2782295" cy="1788160"/>
            <a:chOff x="7982722" y="2528106"/>
            <a:chExt cx="2782295" cy="1788160"/>
          </a:xfrm>
        </p:grpSpPr>
        <p:sp>
          <p:nvSpPr>
            <p:cNvPr id="23" name="Rounded Rectangle 22"/>
            <p:cNvSpPr/>
            <p:nvPr/>
          </p:nvSpPr>
          <p:spPr>
            <a:xfrm>
              <a:off x="7982722" y="2528106"/>
              <a:ext cx="2750711" cy="1788160"/>
            </a:xfrm>
            <a:prstGeom prst="roundRect">
              <a:avLst>
                <a:gd name="adj" fmla="val 10000"/>
              </a:avLst>
            </a:prstGeom>
            <a:solidFill>
              <a:schemeClr val="bg1"/>
            </a:solidFill>
            <a:ln w="57150">
              <a:solidFill>
                <a:srgbClr val="88C2E6"/>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TextBox 23"/>
            <p:cNvSpPr txBox="1"/>
            <p:nvPr/>
          </p:nvSpPr>
          <p:spPr>
            <a:xfrm>
              <a:off x="7982722" y="2988427"/>
              <a:ext cx="2782295" cy="954107"/>
            </a:xfrm>
            <a:prstGeom prst="rect">
              <a:avLst/>
            </a:prstGeom>
            <a:noFill/>
          </p:spPr>
          <p:txBody>
            <a:bodyPr wrap="square" rtlCol="0">
              <a:spAutoFit/>
            </a:bodyPr>
            <a:lstStyle/>
            <a:p>
              <a:pPr algn="ctr"/>
              <a:r>
                <a:rPr lang="en-US" sz="2800" dirty="0" smtClean="0">
                  <a:latin typeface="Function Pro ExtraBold" panose="020B0903020204020204" pitchFamily="34" charset="0"/>
                </a:rPr>
                <a:t>RIGHTS</a:t>
              </a:r>
              <a:br>
                <a:rPr lang="en-US" sz="2800" dirty="0" smtClean="0">
                  <a:latin typeface="Function Pro ExtraBold" panose="020B0903020204020204" pitchFamily="34" charset="0"/>
                </a:rPr>
              </a:br>
              <a:r>
                <a:rPr lang="en-US" sz="2800" dirty="0" smtClean="0">
                  <a:latin typeface="Function Pro ExtraBold" panose="020B0903020204020204" pitchFamily="34" charset="0"/>
                </a:rPr>
                <a:t>(encouraged)</a:t>
              </a:r>
              <a:endParaRPr lang="en-US" sz="2800" dirty="0">
                <a:latin typeface="Function Pro ExtraBold" panose="020B0903020204020204" pitchFamily="34" charset="0"/>
              </a:endParaRPr>
            </a:p>
          </p:txBody>
        </p:sp>
      </p:grpSp>
      <p:sp>
        <p:nvSpPr>
          <p:cNvPr id="25" name="TextBox 24"/>
          <p:cNvSpPr txBox="1"/>
          <p:nvPr/>
        </p:nvSpPr>
        <p:spPr>
          <a:xfrm>
            <a:off x="4732862" y="3289157"/>
            <a:ext cx="2773427" cy="1384995"/>
          </a:xfrm>
          <a:prstGeom prst="rect">
            <a:avLst/>
          </a:prstGeom>
          <a:noFill/>
        </p:spPr>
        <p:txBody>
          <a:bodyPr wrap="square" rtlCol="0">
            <a:spAutoFit/>
          </a:bodyPr>
          <a:lstStyle/>
          <a:p>
            <a:pPr algn="ctr"/>
            <a:r>
              <a:rPr lang="en-US" sz="2800" dirty="0" smtClean="0">
                <a:latin typeface="Function Pro ExtraBold" panose="020B0903020204020204" pitchFamily="34" charset="0"/>
              </a:rPr>
              <a:t>PRIMARY</a:t>
            </a:r>
            <a:br>
              <a:rPr lang="en-US" sz="2800" dirty="0" smtClean="0">
                <a:latin typeface="Function Pro ExtraBold" panose="020B0903020204020204" pitchFamily="34" charset="0"/>
              </a:rPr>
            </a:br>
            <a:r>
              <a:rPr lang="en-US" sz="2800" dirty="0" smtClean="0">
                <a:latin typeface="Function Pro ExtraBold" panose="020B0903020204020204" pitchFamily="34" charset="0"/>
              </a:rPr>
              <a:t>SOURCE SETS</a:t>
            </a:r>
            <a:br>
              <a:rPr lang="en-US" sz="2800" dirty="0" smtClean="0">
                <a:latin typeface="Function Pro ExtraBold" panose="020B0903020204020204" pitchFamily="34" charset="0"/>
              </a:rPr>
            </a:br>
            <a:r>
              <a:rPr lang="en-US" sz="2800" dirty="0" smtClean="0">
                <a:latin typeface="Function Pro ExtraBold" panose="020B0903020204020204" pitchFamily="34" charset="0"/>
              </a:rPr>
              <a:t>(</a:t>
            </a:r>
            <a:r>
              <a:rPr lang="en-US" sz="2800" dirty="0">
                <a:latin typeface="Function Pro ExtraBold" panose="020B0903020204020204" pitchFamily="34" charset="0"/>
              </a:rPr>
              <a:t>inspired</a:t>
            </a:r>
            <a:r>
              <a:rPr lang="en-US" sz="2800" dirty="0" smtClean="0">
                <a:latin typeface="Function Pro ExtraBold" panose="020B0903020204020204" pitchFamily="34" charset="0"/>
              </a:rPr>
              <a:t>)</a:t>
            </a:r>
            <a:endParaRPr lang="en-US" sz="2800" dirty="0">
              <a:latin typeface="Function Pro ExtraBold" panose="020B0903020204020204" pitchFamily="34" charset="0"/>
            </a:endParaRPr>
          </a:p>
        </p:txBody>
      </p:sp>
      <p:sp>
        <p:nvSpPr>
          <p:cNvPr id="26" name="TextBox 25"/>
          <p:cNvSpPr txBox="1"/>
          <p:nvPr/>
        </p:nvSpPr>
        <p:spPr>
          <a:xfrm>
            <a:off x="1404633" y="3456412"/>
            <a:ext cx="2793242" cy="954107"/>
          </a:xfrm>
          <a:prstGeom prst="rect">
            <a:avLst/>
          </a:prstGeom>
          <a:noFill/>
        </p:spPr>
        <p:txBody>
          <a:bodyPr wrap="square" rtlCol="0">
            <a:spAutoFit/>
          </a:bodyPr>
          <a:lstStyle/>
          <a:p>
            <a:pPr algn="ctr"/>
            <a:r>
              <a:rPr lang="en-US" sz="2800" dirty="0" smtClean="0">
                <a:latin typeface="Function Pro ExtraBold" panose="020B0903020204020204" pitchFamily="34" charset="0"/>
              </a:rPr>
              <a:t>GEOSPATIAL</a:t>
            </a:r>
            <a:br>
              <a:rPr lang="en-US" sz="2800" dirty="0" smtClean="0">
                <a:latin typeface="Function Pro ExtraBold" panose="020B0903020204020204" pitchFamily="34" charset="0"/>
              </a:rPr>
            </a:br>
            <a:r>
              <a:rPr lang="en-US" sz="2800" dirty="0" smtClean="0">
                <a:latin typeface="Function Pro ExtraBold" panose="020B0903020204020204" pitchFamily="34" charset="0"/>
              </a:rPr>
              <a:t>(motivated)</a:t>
            </a:r>
            <a:endParaRPr lang="en-US" sz="2800" dirty="0">
              <a:latin typeface="Function Pro ExtraBold" panose="020B0903020204020204" pitchFamily="34"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00784" y="5657923"/>
            <a:ext cx="1917570" cy="439185"/>
          </a:xfrm>
          <a:prstGeom prst="rect">
            <a:avLst/>
          </a:prstGeom>
        </p:spPr>
      </p:pic>
      <p:sp>
        <p:nvSpPr>
          <p:cNvPr id="2" name="TextBox 1"/>
          <p:cNvSpPr txBox="1"/>
          <p:nvPr/>
        </p:nvSpPr>
        <p:spPr>
          <a:xfrm>
            <a:off x="424865" y="5259161"/>
            <a:ext cx="9706996" cy="1015663"/>
          </a:xfrm>
          <a:prstGeom prst="rect">
            <a:avLst/>
          </a:prstGeom>
          <a:noFill/>
        </p:spPr>
        <p:txBody>
          <a:bodyPr wrap="square" rtlCol="0">
            <a:spAutoFit/>
          </a:bodyPr>
          <a:lstStyle/>
          <a:p>
            <a:pPr algn="ctr"/>
            <a:r>
              <a:rPr lang="en-US" dirty="0" smtClean="0">
                <a:solidFill>
                  <a:schemeClr val="bg1"/>
                </a:solidFill>
                <a:latin typeface="Franklin Gothic Heavy" panose="020B0903020102020204" pitchFamily="34" charset="0"/>
              </a:rPr>
              <a:t>		</a:t>
            </a:r>
            <a:r>
              <a:rPr lang="en-US" sz="1400" dirty="0" smtClean="0">
                <a:solidFill>
                  <a:schemeClr val="bg1"/>
                </a:solidFill>
                <a:latin typeface="Franklin Gothic Heavy" panose="020B0903020102020204" pitchFamily="34" charset="0"/>
              </a:rPr>
              <a:t>Jolie </a:t>
            </a:r>
            <a:r>
              <a:rPr lang="en-US" sz="1400" dirty="0">
                <a:solidFill>
                  <a:schemeClr val="bg1"/>
                </a:solidFill>
                <a:latin typeface="Franklin Gothic Heavy" panose="020B0903020102020204" pitchFamily="34" charset="0"/>
              </a:rPr>
              <a:t>O. Graybill – Assistant Director – </a:t>
            </a:r>
            <a:r>
              <a:rPr lang="en-US" sz="1400" dirty="0">
                <a:solidFill>
                  <a:schemeClr val="bg1"/>
                </a:solidFill>
                <a:latin typeface="Franklin Gothic Heavy" panose="020B0903020102020204" pitchFamily="34" charset="0"/>
                <a:hlinkClick r:id="rId4"/>
              </a:rPr>
              <a:t>jog@umn.edu</a:t>
            </a:r>
            <a:r>
              <a:rPr lang="en-US" sz="1400" dirty="0">
                <a:solidFill>
                  <a:schemeClr val="bg1"/>
                </a:solidFill>
                <a:latin typeface="Franklin Gothic Heavy" panose="020B0903020102020204" pitchFamily="34" charset="0"/>
              </a:rPr>
              <a:t/>
            </a:r>
            <a:br>
              <a:rPr lang="en-US" sz="1400" dirty="0">
                <a:solidFill>
                  <a:schemeClr val="bg1"/>
                </a:solidFill>
                <a:latin typeface="Franklin Gothic Heavy" panose="020B0903020102020204" pitchFamily="34" charset="0"/>
              </a:rPr>
            </a:br>
            <a:r>
              <a:rPr lang="en-US" sz="1400" dirty="0">
                <a:solidFill>
                  <a:schemeClr val="bg1"/>
                </a:solidFill>
                <a:latin typeface="Franklin Gothic Heavy" panose="020B0903020102020204" pitchFamily="34" charset="0"/>
              </a:rPr>
              <a:t>		Sara Ring – Continuing Education Librarian – </a:t>
            </a:r>
            <a:r>
              <a:rPr lang="en-US" sz="1400" dirty="0">
                <a:solidFill>
                  <a:schemeClr val="bg1"/>
                </a:solidFill>
                <a:latin typeface="Franklin Gothic Heavy" panose="020B0903020102020204" pitchFamily="34" charset="0"/>
                <a:hlinkClick r:id="rId5"/>
              </a:rPr>
              <a:t>ring089@umn.edu</a:t>
            </a:r>
            <a:r>
              <a:rPr lang="en-US" sz="1400" dirty="0">
                <a:solidFill>
                  <a:schemeClr val="bg1"/>
                </a:solidFill>
                <a:latin typeface="Franklin Gothic Heavy" panose="020B0903020102020204" pitchFamily="34" charset="0"/>
              </a:rPr>
              <a:t> </a:t>
            </a:r>
            <a:br>
              <a:rPr lang="en-US" sz="1400" dirty="0">
                <a:solidFill>
                  <a:schemeClr val="bg1"/>
                </a:solidFill>
                <a:latin typeface="Franklin Gothic Heavy" panose="020B0903020102020204" pitchFamily="34" charset="0"/>
              </a:rPr>
            </a:br>
            <a:r>
              <a:rPr lang="en-US" sz="1400" dirty="0">
                <a:solidFill>
                  <a:schemeClr val="bg1"/>
                </a:solidFill>
                <a:latin typeface="Franklin Gothic Heavy" panose="020B0903020102020204" pitchFamily="34" charset="0"/>
              </a:rPr>
              <a:t>		Minnesota Digital Library – </a:t>
            </a:r>
            <a:r>
              <a:rPr lang="en-US" sz="1400" dirty="0" err="1">
                <a:solidFill>
                  <a:schemeClr val="bg1"/>
                </a:solidFill>
                <a:latin typeface="Franklin Gothic Heavy" panose="020B0903020102020204" pitchFamily="34" charset="0"/>
              </a:rPr>
              <a:t>Minitex</a:t>
            </a:r>
            <a:r>
              <a:rPr lang="en-US" sz="1400" dirty="0">
                <a:solidFill>
                  <a:schemeClr val="bg1"/>
                </a:solidFill>
                <a:latin typeface="Franklin Gothic Heavy" panose="020B0903020102020204" pitchFamily="34" charset="0"/>
              </a:rPr>
              <a:t>, University of Minnesota Libraries</a:t>
            </a:r>
            <a:br>
              <a:rPr lang="en-US" sz="1400" dirty="0">
                <a:solidFill>
                  <a:schemeClr val="bg1"/>
                </a:solidFill>
                <a:latin typeface="Franklin Gothic Heavy" panose="020B0903020102020204" pitchFamily="34" charset="0"/>
              </a:rPr>
            </a:br>
            <a:endParaRPr lang="en-US" sz="1400" dirty="0"/>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9876" y="5658952"/>
            <a:ext cx="2031086" cy="306674"/>
          </a:xfrm>
          <a:prstGeom prst="rect">
            <a:avLst/>
          </a:prstGeom>
        </p:spPr>
      </p:pic>
    </p:spTree>
    <p:extLst>
      <p:ext uri="{BB962C8B-B14F-4D97-AF65-F5344CB8AC3E}">
        <p14:creationId xmlns:p14="http://schemas.microsoft.com/office/powerpoint/2010/main" val="11886759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4000" b="-14000"/>
          </a:stretch>
        </a:blipFill>
        <a:effectLst/>
      </p:bgPr>
    </p:bg>
    <p:spTree>
      <p:nvGrpSpPr>
        <p:cNvPr id="1" name=""/>
        <p:cNvGrpSpPr/>
        <p:nvPr/>
      </p:nvGrpSpPr>
      <p:grpSpPr>
        <a:xfrm>
          <a:off x="0" y="0"/>
          <a:ext cx="0" cy="0"/>
          <a:chOff x="0" y="0"/>
          <a:chExt cx="0" cy="0"/>
        </a:xfrm>
      </p:grpSpPr>
      <p:sp>
        <p:nvSpPr>
          <p:cNvPr id="4" name="Rectangle 3"/>
          <p:cNvSpPr/>
          <p:nvPr/>
        </p:nvSpPr>
        <p:spPr>
          <a:xfrm>
            <a:off x="962025" y="885825"/>
            <a:ext cx="10248900" cy="5293302"/>
          </a:xfrm>
          <a:prstGeom prst="rect">
            <a:avLst/>
          </a:prstGeom>
          <a:solidFill>
            <a:schemeClr val="bg1">
              <a:lumMod val="50000"/>
              <a:alpha val="9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62025" y="162036"/>
            <a:ext cx="10248900" cy="5691672"/>
          </a:xfrm>
        </p:spPr>
        <p:txBody>
          <a:bodyPr>
            <a:normAutofit fontScale="90000"/>
          </a:bodyPr>
          <a:lstStyle/>
          <a:p>
            <a:r>
              <a:rPr lang="en-US" sz="4900" dirty="0" smtClean="0">
                <a:solidFill>
                  <a:schemeClr val="bg1"/>
                </a:solidFill>
                <a:latin typeface="Function Pro Cond ExBd" panose="020B0806020204030204" pitchFamily="34" charset="0"/>
              </a:rPr>
              <a:t>Minnesota Digital Library Explorations</a:t>
            </a:r>
            <a:r>
              <a:rPr lang="en-US" sz="4900" baseline="30000" dirty="0" smtClean="0">
                <a:solidFill>
                  <a:srgbClr val="FFC000"/>
                </a:solidFill>
                <a:latin typeface="Function Pro Cond ExBd" panose="020B0806020204030204" pitchFamily="34" charset="0"/>
              </a:rPr>
              <a:t>1</a:t>
            </a:r>
            <a:r>
              <a:rPr lang="en-US" sz="4900" baseline="30000" dirty="0" smtClean="0">
                <a:solidFill>
                  <a:schemeClr val="bg1"/>
                </a:solidFill>
                <a:latin typeface="Franklin Gothic Heavy" panose="020B0903020102020204" pitchFamily="34" charset="0"/>
              </a:rPr>
              <a:t/>
            </a:r>
            <a:br>
              <a:rPr lang="en-US" sz="4900" baseline="30000" dirty="0" smtClean="0">
                <a:solidFill>
                  <a:schemeClr val="bg1"/>
                </a:solidFill>
                <a:latin typeface="Franklin Gothic Heavy" panose="020B0903020102020204" pitchFamily="34" charset="0"/>
              </a:rPr>
            </a:br>
            <a:r>
              <a:rPr lang="en-US" sz="4400" baseline="30000" dirty="0">
                <a:solidFill>
                  <a:schemeClr val="bg1"/>
                </a:solidFill>
                <a:latin typeface="Franklin Gothic Heavy" panose="020B0903020102020204" pitchFamily="34" charset="0"/>
              </a:rPr>
              <a:t/>
            </a:r>
            <a:br>
              <a:rPr lang="en-US" sz="4400" baseline="30000" dirty="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a:solidFill>
                  <a:schemeClr val="bg1"/>
                </a:solidFill>
                <a:latin typeface="Franklin Gothic Heavy" panose="020B0903020102020204" pitchFamily="34" charset="0"/>
              </a:rPr>
              <a:t/>
            </a:r>
            <a:br>
              <a:rPr lang="en-US" sz="4000" dirty="0">
                <a:solidFill>
                  <a:schemeClr val="bg1"/>
                </a:solidFill>
                <a:latin typeface="Franklin Gothic Heavy" panose="020B0903020102020204" pitchFamily="34" charset="0"/>
              </a:rPr>
            </a:br>
            <a:endParaRPr lang="en-US" sz="1800" dirty="0" smtClean="0">
              <a:solidFill>
                <a:schemeClr val="bg1"/>
              </a:solidFill>
              <a:latin typeface="Franklin Gothic Heavy" panose="020B0903020102020204" pitchFamily="34" charset="0"/>
            </a:endParaRPr>
          </a:p>
        </p:txBody>
      </p:sp>
      <p:sp>
        <p:nvSpPr>
          <p:cNvPr id="7" name="TextBox 6"/>
          <p:cNvSpPr txBox="1"/>
          <p:nvPr/>
        </p:nvSpPr>
        <p:spPr>
          <a:xfrm>
            <a:off x="939199" y="983887"/>
            <a:ext cx="10271726" cy="707886"/>
          </a:xfrm>
          <a:prstGeom prst="rect">
            <a:avLst/>
          </a:prstGeom>
          <a:noFill/>
        </p:spPr>
        <p:txBody>
          <a:bodyPr wrap="square" rtlCol="0">
            <a:spAutoFit/>
          </a:bodyPr>
          <a:lstStyle/>
          <a:p>
            <a:pPr algn="ctr"/>
            <a:r>
              <a:rPr lang="en-US" sz="4000" dirty="0" smtClean="0">
                <a:solidFill>
                  <a:schemeClr val="bg1"/>
                </a:solidFill>
                <a:latin typeface="Function Pro ExtraBold" panose="020B0903020204020204" pitchFamily="34" charset="0"/>
              </a:rPr>
              <a:t>GEOSPATIAL METADATA (motivated)</a:t>
            </a:r>
            <a:endParaRPr lang="en-US" sz="4000" dirty="0">
              <a:solidFill>
                <a:schemeClr val="bg1"/>
              </a:solidFill>
              <a:latin typeface="Function Pro ExtraBold" panose="020B0903020204020204" pitchFamily="34" charset="0"/>
            </a:endParaRPr>
          </a:p>
        </p:txBody>
      </p:sp>
      <p:pic>
        <p:nvPicPr>
          <p:cNvPr id="8" name="Shape 339"/>
          <p:cNvPicPr preferRelativeResize="0"/>
          <p:nvPr/>
        </p:nvPicPr>
        <p:blipFill rotWithShape="1">
          <a:blip r:embed="rId5">
            <a:alphaModFix/>
          </a:blip>
          <a:srcRect/>
          <a:stretch/>
        </p:blipFill>
        <p:spPr>
          <a:xfrm>
            <a:off x="1376892" y="2213351"/>
            <a:ext cx="4513269" cy="3617427"/>
          </a:xfrm>
          <a:prstGeom prst="rect">
            <a:avLst/>
          </a:prstGeom>
          <a:noFill/>
          <a:ln w="50800" cap="flat" cmpd="sng">
            <a:solidFill>
              <a:srgbClr val="F1AA29"/>
            </a:solidFill>
            <a:prstDash val="solid"/>
            <a:round/>
            <a:headEnd type="none" w="med" len="med"/>
            <a:tailEnd type="none" w="med" len="med"/>
          </a:ln>
        </p:spPr>
      </p:pic>
      <p:graphicFrame>
        <p:nvGraphicFramePr>
          <p:cNvPr id="11" name="Object 10"/>
          <p:cNvGraphicFramePr>
            <a:graphicFrameLocks noChangeAspect="1"/>
          </p:cNvGraphicFramePr>
          <p:nvPr>
            <p:extLst>
              <p:ext uri="{D42A27DB-BD31-4B8C-83A1-F6EECF244321}">
                <p14:modId xmlns:p14="http://schemas.microsoft.com/office/powerpoint/2010/main" val="632619201"/>
              </p:ext>
            </p:extLst>
          </p:nvPr>
        </p:nvGraphicFramePr>
        <p:xfrm>
          <a:off x="6385041" y="2202201"/>
          <a:ext cx="4425470" cy="3628578"/>
        </p:xfrm>
        <a:graphic>
          <a:graphicData uri="http://schemas.openxmlformats.org/presentationml/2006/ole">
            <mc:AlternateContent xmlns:mc="http://schemas.openxmlformats.org/markup-compatibility/2006">
              <mc:Choice xmlns:v="urn:schemas-microsoft-com:vml" Requires="v">
                <p:oleObj spid="_x0000_s5167" name="Image" r:id="rId6" imgW="7758720" imgH="6361560" progId="Photoshop.Image.18">
                  <p:embed/>
                </p:oleObj>
              </mc:Choice>
              <mc:Fallback>
                <p:oleObj name="Image" r:id="rId6" imgW="7758720" imgH="6361560" progId="Photoshop.Image.18">
                  <p:embed/>
                  <p:pic>
                    <p:nvPicPr>
                      <p:cNvPr id="0" name=""/>
                      <p:cNvPicPr/>
                      <p:nvPr/>
                    </p:nvPicPr>
                    <p:blipFill>
                      <a:blip r:embed="rId7"/>
                      <a:stretch>
                        <a:fillRect/>
                      </a:stretch>
                    </p:blipFill>
                    <p:spPr>
                      <a:xfrm>
                        <a:off x="6385041" y="2202201"/>
                        <a:ext cx="4425470" cy="3628578"/>
                      </a:xfrm>
                      <a:prstGeom prst="rect">
                        <a:avLst/>
                      </a:prstGeom>
                      <a:ln w="50800">
                        <a:solidFill>
                          <a:srgbClr val="F1AA29"/>
                        </a:solidFill>
                      </a:ln>
                    </p:spPr>
                  </p:pic>
                </p:oleObj>
              </mc:Fallback>
            </mc:AlternateContent>
          </a:graphicData>
        </a:graphic>
      </p:graphicFrame>
      <p:sp>
        <p:nvSpPr>
          <p:cNvPr id="3" name="Rectangle 2"/>
          <p:cNvSpPr/>
          <p:nvPr/>
        </p:nvSpPr>
        <p:spPr>
          <a:xfrm>
            <a:off x="3200485" y="1783294"/>
            <a:ext cx="5881738" cy="369332"/>
          </a:xfrm>
          <a:prstGeom prst="rect">
            <a:avLst/>
          </a:prstGeom>
        </p:spPr>
        <p:txBody>
          <a:bodyPr wrap="none">
            <a:spAutoFit/>
          </a:bodyPr>
          <a:lstStyle/>
          <a:p>
            <a:r>
              <a:rPr lang="en-US" dirty="0" smtClean="0">
                <a:solidFill>
                  <a:schemeClr val="bg1"/>
                </a:solidFill>
                <a:latin typeface="Franklin Gothic Heavy" panose="020B0903020102020204" pitchFamily="34" charset="0"/>
              </a:rPr>
              <a:t>BEFORE					       AFTER</a:t>
            </a:r>
            <a:endParaRPr lang="en-US" dirty="0"/>
          </a:p>
        </p:txBody>
      </p:sp>
    </p:spTree>
    <p:extLst>
      <p:ext uri="{BB962C8B-B14F-4D97-AF65-F5344CB8AC3E}">
        <p14:creationId xmlns:p14="http://schemas.microsoft.com/office/powerpoint/2010/main" val="5908878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4" name="Rectangle 3"/>
          <p:cNvSpPr/>
          <p:nvPr/>
        </p:nvSpPr>
        <p:spPr>
          <a:xfrm>
            <a:off x="962025" y="885825"/>
            <a:ext cx="10248900" cy="5228648"/>
          </a:xfrm>
          <a:prstGeom prst="rect">
            <a:avLst/>
          </a:prstGeom>
          <a:solidFill>
            <a:schemeClr val="bg1">
              <a:lumMod val="50000"/>
              <a:alpha val="9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62025" y="162036"/>
            <a:ext cx="10248900" cy="5691672"/>
          </a:xfrm>
        </p:spPr>
        <p:txBody>
          <a:bodyPr>
            <a:normAutofit fontScale="90000"/>
          </a:bodyPr>
          <a:lstStyle/>
          <a:p>
            <a:r>
              <a:rPr lang="en-US" sz="4900" dirty="0" smtClean="0">
                <a:solidFill>
                  <a:schemeClr val="bg1"/>
                </a:solidFill>
                <a:latin typeface="Function Pro Cond ExBd" panose="020B0806020204030204" pitchFamily="34" charset="0"/>
              </a:rPr>
              <a:t>Minnesota Digital Library Explorations</a:t>
            </a:r>
            <a:r>
              <a:rPr lang="en-US" sz="4900" baseline="30000" dirty="0" smtClean="0">
                <a:solidFill>
                  <a:srgbClr val="A3BF5B"/>
                </a:solidFill>
                <a:latin typeface="Function Pro Cond ExBd" panose="020B0806020204030204" pitchFamily="34" charset="0"/>
              </a:rPr>
              <a:t>2</a:t>
            </a:r>
            <a:r>
              <a:rPr lang="en-US" sz="4400" baseline="30000" dirty="0" smtClean="0">
                <a:solidFill>
                  <a:schemeClr val="bg1"/>
                </a:solidFill>
                <a:latin typeface="Franklin Gothic Heavy" panose="020B0903020102020204" pitchFamily="34" charset="0"/>
              </a:rPr>
              <a:t/>
            </a:r>
            <a:br>
              <a:rPr lang="en-US" sz="4400" baseline="30000" dirty="0" smtClean="0">
                <a:solidFill>
                  <a:schemeClr val="bg1"/>
                </a:solidFill>
                <a:latin typeface="Franklin Gothic Heavy" panose="020B0903020102020204" pitchFamily="34" charset="0"/>
              </a:rPr>
            </a:br>
            <a:r>
              <a:rPr lang="en-US" sz="4400" baseline="30000" dirty="0">
                <a:solidFill>
                  <a:schemeClr val="bg1"/>
                </a:solidFill>
                <a:latin typeface="Franklin Gothic Heavy" panose="020B0903020102020204" pitchFamily="34" charset="0"/>
              </a:rPr>
              <a:t/>
            </a:r>
            <a:br>
              <a:rPr lang="en-US" sz="4400" baseline="30000" dirty="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a:solidFill>
                  <a:schemeClr val="bg1"/>
                </a:solidFill>
                <a:latin typeface="Franklin Gothic Heavy" panose="020B0903020102020204" pitchFamily="34" charset="0"/>
              </a:rPr>
              <a:t/>
            </a:r>
            <a:br>
              <a:rPr lang="en-US" sz="4000" dirty="0">
                <a:solidFill>
                  <a:schemeClr val="bg1"/>
                </a:solidFill>
                <a:latin typeface="Franklin Gothic Heavy" panose="020B0903020102020204" pitchFamily="34" charset="0"/>
              </a:rPr>
            </a:br>
            <a:endParaRPr lang="en-US" sz="1800" dirty="0" smtClean="0">
              <a:solidFill>
                <a:schemeClr val="bg1"/>
              </a:solidFill>
              <a:latin typeface="Franklin Gothic Heavy" panose="020B0903020102020204" pitchFamily="34" charset="0"/>
            </a:endParaRPr>
          </a:p>
        </p:txBody>
      </p:sp>
      <p:sp>
        <p:nvSpPr>
          <p:cNvPr id="7" name="TextBox 6"/>
          <p:cNvSpPr txBox="1"/>
          <p:nvPr/>
        </p:nvSpPr>
        <p:spPr>
          <a:xfrm>
            <a:off x="939199" y="983887"/>
            <a:ext cx="10271726" cy="707886"/>
          </a:xfrm>
          <a:prstGeom prst="rect">
            <a:avLst/>
          </a:prstGeom>
          <a:noFill/>
        </p:spPr>
        <p:txBody>
          <a:bodyPr wrap="square" rtlCol="0">
            <a:spAutoFit/>
          </a:bodyPr>
          <a:lstStyle/>
          <a:p>
            <a:pPr algn="ctr"/>
            <a:r>
              <a:rPr lang="en-US" sz="4000" dirty="0" smtClean="0">
                <a:solidFill>
                  <a:schemeClr val="bg1"/>
                </a:solidFill>
                <a:latin typeface="Franklin Gothic Heavy" panose="020B0903020102020204" pitchFamily="34" charset="0"/>
              </a:rPr>
              <a:t>PRIMARY SOURCE SETS (inspired)</a:t>
            </a:r>
            <a:endParaRPr lang="en-US" sz="4000" dirty="0">
              <a:solidFill>
                <a:schemeClr val="bg1"/>
              </a:solidFill>
              <a:latin typeface="Franklin Gothic Heavy" panose="020B0903020102020204" pitchFamily="34" charset="0"/>
            </a:endParaRPr>
          </a:p>
        </p:txBody>
      </p:sp>
      <p:pic>
        <p:nvPicPr>
          <p:cNvPr id="9" name="Picture 8"/>
          <p:cNvPicPr>
            <a:picLocks noChangeAspect="1"/>
          </p:cNvPicPr>
          <p:nvPr/>
        </p:nvPicPr>
        <p:blipFill rotWithShape="1">
          <a:blip r:embed="rId4"/>
          <a:srcRect l="7399" t="6021" r="58134" b="22171"/>
          <a:stretch/>
        </p:blipFill>
        <p:spPr>
          <a:xfrm>
            <a:off x="2332388" y="1765159"/>
            <a:ext cx="7467518" cy="4861832"/>
          </a:xfrm>
          <a:prstGeom prst="rect">
            <a:avLst/>
          </a:prstGeom>
          <a:ln w="50800">
            <a:solidFill>
              <a:srgbClr val="A3BF5B"/>
            </a:solidFill>
          </a:ln>
        </p:spPr>
      </p:pic>
    </p:spTree>
    <p:extLst>
      <p:ext uri="{BB962C8B-B14F-4D97-AF65-F5344CB8AC3E}">
        <p14:creationId xmlns:p14="http://schemas.microsoft.com/office/powerpoint/2010/main" val="31986914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4" name="Rectangle 3"/>
          <p:cNvSpPr/>
          <p:nvPr/>
        </p:nvSpPr>
        <p:spPr>
          <a:xfrm>
            <a:off x="962025" y="885825"/>
            <a:ext cx="10248900" cy="5230008"/>
          </a:xfrm>
          <a:prstGeom prst="rect">
            <a:avLst/>
          </a:prstGeom>
          <a:solidFill>
            <a:schemeClr val="bg1">
              <a:lumMod val="50000"/>
              <a:alpha val="9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62025" y="162036"/>
            <a:ext cx="10248900" cy="5691672"/>
          </a:xfrm>
        </p:spPr>
        <p:txBody>
          <a:bodyPr>
            <a:normAutofit fontScale="90000"/>
          </a:bodyPr>
          <a:lstStyle/>
          <a:p>
            <a:r>
              <a:rPr lang="en-US" sz="4900" dirty="0" smtClean="0">
                <a:solidFill>
                  <a:schemeClr val="bg1"/>
                </a:solidFill>
                <a:latin typeface="Function Pro Cond ExBd" panose="020B0806020204030204" pitchFamily="34" charset="0"/>
              </a:rPr>
              <a:t>Minnesota Digital Library Explorations</a:t>
            </a:r>
            <a:r>
              <a:rPr lang="en-US" sz="4900" baseline="30000" dirty="0" smtClean="0">
                <a:solidFill>
                  <a:srgbClr val="88C2E6"/>
                </a:solidFill>
                <a:latin typeface="Function Pro Cond ExBd" panose="020B0806020204030204" pitchFamily="34" charset="0"/>
              </a:rPr>
              <a:t>3</a:t>
            </a:r>
            <a:r>
              <a:rPr lang="en-US" sz="4400" baseline="30000" dirty="0" smtClean="0">
                <a:solidFill>
                  <a:schemeClr val="bg1"/>
                </a:solidFill>
                <a:latin typeface="Franklin Gothic Heavy" panose="020B0903020102020204" pitchFamily="34" charset="0"/>
              </a:rPr>
              <a:t/>
            </a:r>
            <a:br>
              <a:rPr lang="en-US" sz="4400" baseline="30000" dirty="0" smtClean="0">
                <a:solidFill>
                  <a:schemeClr val="bg1"/>
                </a:solidFill>
                <a:latin typeface="Franklin Gothic Heavy" panose="020B0903020102020204" pitchFamily="34" charset="0"/>
              </a:rPr>
            </a:br>
            <a:r>
              <a:rPr lang="en-US" sz="4400" baseline="30000" dirty="0">
                <a:solidFill>
                  <a:schemeClr val="bg1"/>
                </a:solidFill>
                <a:latin typeface="Franklin Gothic Heavy" panose="020B0903020102020204" pitchFamily="34" charset="0"/>
              </a:rPr>
              <a:t/>
            </a:r>
            <a:br>
              <a:rPr lang="en-US" sz="4400" baseline="30000" dirty="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a:solidFill>
                  <a:schemeClr val="bg1"/>
                </a:solidFill>
                <a:latin typeface="Franklin Gothic Heavy" panose="020B0903020102020204" pitchFamily="34" charset="0"/>
              </a:rPr>
              <a:t/>
            </a:r>
            <a:br>
              <a:rPr lang="en-US" sz="4000" dirty="0">
                <a:solidFill>
                  <a:schemeClr val="bg1"/>
                </a:solidFill>
                <a:latin typeface="Franklin Gothic Heavy" panose="020B0903020102020204" pitchFamily="34" charset="0"/>
              </a:rPr>
            </a:br>
            <a:endParaRPr lang="en-US" sz="1800" dirty="0" smtClean="0">
              <a:solidFill>
                <a:schemeClr val="bg1"/>
              </a:solidFill>
              <a:latin typeface="Franklin Gothic Heavy" panose="020B0903020102020204" pitchFamily="34" charset="0"/>
            </a:endParaRPr>
          </a:p>
        </p:txBody>
      </p:sp>
      <p:sp>
        <p:nvSpPr>
          <p:cNvPr id="7" name="TextBox 6"/>
          <p:cNvSpPr txBox="1"/>
          <p:nvPr/>
        </p:nvSpPr>
        <p:spPr>
          <a:xfrm>
            <a:off x="939199" y="950434"/>
            <a:ext cx="10271726" cy="707886"/>
          </a:xfrm>
          <a:prstGeom prst="rect">
            <a:avLst/>
          </a:prstGeom>
          <a:noFill/>
        </p:spPr>
        <p:txBody>
          <a:bodyPr wrap="square" rtlCol="0">
            <a:spAutoFit/>
          </a:bodyPr>
          <a:lstStyle/>
          <a:p>
            <a:pPr algn="ctr"/>
            <a:r>
              <a:rPr lang="en-US" sz="4000" dirty="0" smtClean="0">
                <a:solidFill>
                  <a:schemeClr val="bg1"/>
                </a:solidFill>
                <a:latin typeface="Function Pro ExtraBold" panose="020B0903020204020204" pitchFamily="34" charset="0"/>
              </a:rPr>
              <a:t>RIGHTS (encouraged)</a:t>
            </a:r>
            <a:endParaRPr lang="en-US" sz="4000" dirty="0">
              <a:solidFill>
                <a:schemeClr val="bg1"/>
              </a:solidFill>
              <a:latin typeface="Function Pro ExtraBold" panose="020B0903020204020204" pitchFamily="34" charset="0"/>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93755" y="1691773"/>
            <a:ext cx="6860216" cy="4897548"/>
          </a:xfrm>
          <a:prstGeom prst="rect">
            <a:avLst/>
          </a:prstGeom>
          <a:ln w="50800">
            <a:solidFill>
              <a:srgbClr val="88C2E6"/>
            </a:solidFill>
          </a:ln>
        </p:spPr>
      </p:pic>
      <p:sp>
        <p:nvSpPr>
          <p:cNvPr id="3" name="TextBox 2"/>
          <p:cNvSpPr txBox="1"/>
          <p:nvPr/>
        </p:nvSpPr>
        <p:spPr>
          <a:xfrm>
            <a:off x="4070195" y="6115832"/>
            <a:ext cx="7968284" cy="461665"/>
          </a:xfrm>
          <a:prstGeom prst="rect">
            <a:avLst/>
          </a:prstGeom>
          <a:noFill/>
        </p:spPr>
        <p:txBody>
          <a:bodyPr wrap="square" rtlCol="0">
            <a:spAutoFit/>
          </a:bodyPr>
          <a:lstStyle/>
          <a:p>
            <a:r>
              <a:rPr lang="en-US" sz="1200" b="1" i="1" dirty="0">
                <a:solidFill>
                  <a:schemeClr val="bg1"/>
                </a:solidFill>
              </a:rPr>
              <a:t>Duluth Boat Club Junior Four, 1912, Duluth, Minnesota</a:t>
            </a:r>
            <a:r>
              <a:rPr lang="en-US" sz="1200" b="1" dirty="0">
                <a:solidFill>
                  <a:schemeClr val="bg1"/>
                </a:solidFill>
              </a:rPr>
              <a:t>. 1912. University of Minnesota Duluth, Kathryn A. Martin Library, Northeast Minnesota Historical Collections, reflections.mndigital.org/catalog/nemhc:5915 Accessed 23 Feb. 2018.</a:t>
            </a:r>
            <a:endParaRPr lang="en-US" sz="1200" b="1"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8175280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4" name="Rectangle 3"/>
          <p:cNvSpPr/>
          <p:nvPr/>
        </p:nvSpPr>
        <p:spPr>
          <a:xfrm>
            <a:off x="962025" y="885825"/>
            <a:ext cx="10248900" cy="5230008"/>
          </a:xfrm>
          <a:prstGeom prst="rect">
            <a:avLst/>
          </a:prstGeom>
          <a:solidFill>
            <a:schemeClr val="bg1">
              <a:lumMod val="50000"/>
              <a:alpha val="9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62025" y="162036"/>
            <a:ext cx="10248900" cy="5691672"/>
          </a:xfrm>
        </p:spPr>
        <p:txBody>
          <a:bodyPr>
            <a:normAutofit fontScale="90000"/>
          </a:bodyPr>
          <a:lstStyle/>
          <a:p>
            <a:r>
              <a:rPr lang="en-US" sz="4900" dirty="0" smtClean="0">
                <a:solidFill>
                  <a:schemeClr val="bg1"/>
                </a:solidFill>
                <a:latin typeface="Function Pro Cond ExBd" panose="020B0806020204030204" pitchFamily="34" charset="0"/>
              </a:rPr>
              <a:t>Minnesota Digital Library Explorations</a:t>
            </a:r>
            <a:r>
              <a:rPr lang="en-US" sz="4900" baseline="30000" dirty="0" smtClean="0">
                <a:solidFill>
                  <a:srgbClr val="88C2E6"/>
                </a:solidFill>
                <a:latin typeface="Function Pro Cond ExBd" panose="020B0806020204030204" pitchFamily="34" charset="0"/>
              </a:rPr>
              <a:t>3</a:t>
            </a:r>
            <a:r>
              <a:rPr lang="en-US" sz="4400" baseline="30000" dirty="0" smtClean="0">
                <a:solidFill>
                  <a:schemeClr val="bg1"/>
                </a:solidFill>
                <a:latin typeface="Franklin Gothic Heavy" panose="020B0903020102020204" pitchFamily="34" charset="0"/>
              </a:rPr>
              <a:t/>
            </a:r>
            <a:br>
              <a:rPr lang="en-US" sz="4400" baseline="30000" dirty="0" smtClean="0">
                <a:solidFill>
                  <a:schemeClr val="bg1"/>
                </a:solidFill>
                <a:latin typeface="Franklin Gothic Heavy" panose="020B0903020102020204" pitchFamily="34" charset="0"/>
              </a:rPr>
            </a:br>
            <a:r>
              <a:rPr lang="en-US" sz="4400" baseline="30000" dirty="0">
                <a:solidFill>
                  <a:schemeClr val="bg1"/>
                </a:solidFill>
                <a:latin typeface="Franklin Gothic Heavy" panose="020B0903020102020204" pitchFamily="34" charset="0"/>
              </a:rPr>
              <a:t/>
            </a:r>
            <a:br>
              <a:rPr lang="en-US" sz="4400" baseline="30000" dirty="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a:solidFill>
                  <a:schemeClr val="bg1"/>
                </a:solidFill>
                <a:latin typeface="Franklin Gothic Heavy" panose="020B0903020102020204" pitchFamily="34" charset="0"/>
              </a:rPr>
              <a:t/>
            </a:r>
            <a:br>
              <a:rPr lang="en-US" sz="4000" dirty="0">
                <a:solidFill>
                  <a:schemeClr val="bg1"/>
                </a:solidFill>
                <a:latin typeface="Franklin Gothic Heavy" panose="020B0903020102020204" pitchFamily="34" charset="0"/>
              </a:rPr>
            </a:br>
            <a:endParaRPr lang="en-US" sz="1800" dirty="0" smtClean="0">
              <a:solidFill>
                <a:schemeClr val="bg1"/>
              </a:solidFill>
              <a:latin typeface="Franklin Gothic Heavy" panose="020B0903020102020204" pitchFamily="34" charset="0"/>
            </a:endParaRPr>
          </a:p>
        </p:txBody>
      </p:sp>
      <p:pic>
        <p:nvPicPr>
          <p:cNvPr id="9" name="Content Placeholder 5"/>
          <p:cNvPicPr>
            <a:picLocks noChangeAspect="1"/>
          </p:cNvPicPr>
          <p:nvPr/>
        </p:nvPicPr>
        <p:blipFill rotWithShape="1">
          <a:blip r:embed="rId4">
            <a:extLst>
              <a:ext uri="{28A0092B-C50C-407E-A947-70E740481C1C}">
                <a14:useLocalDpi xmlns:a14="http://schemas.microsoft.com/office/drawing/2010/main" val="0"/>
              </a:ext>
            </a:extLst>
          </a:blip>
          <a:srcRect r="13732"/>
          <a:stretch/>
        </p:blipFill>
        <p:spPr>
          <a:xfrm>
            <a:off x="1232563" y="1489260"/>
            <a:ext cx="4679900" cy="3851621"/>
          </a:xfrm>
          <a:prstGeom prst="rect">
            <a:avLst/>
          </a:prstGeom>
          <a:ln w="57150">
            <a:solidFill>
              <a:srgbClr val="88C2E6"/>
            </a:solidFill>
          </a:ln>
        </p:spPr>
      </p:pic>
      <p:sp>
        <p:nvSpPr>
          <p:cNvPr id="10" name="Rectangle 9"/>
          <p:cNvSpPr/>
          <p:nvPr/>
        </p:nvSpPr>
        <p:spPr>
          <a:xfrm>
            <a:off x="1575466" y="5603006"/>
            <a:ext cx="4222044" cy="276999"/>
          </a:xfrm>
          <a:prstGeom prst="rect">
            <a:avLst/>
          </a:prstGeom>
        </p:spPr>
        <p:txBody>
          <a:bodyPr wrap="square">
            <a:spAutoFit/>
          </a:bodyPr>
          <a:lstStyle/>
          <a:p>
            <a:r>
              <a:rPr lang="en-US" sz="1200" b="1" dirty="0" smtClean="0">
                <a:solidFill>
                  <a:schemeClr val="bg1"/>
                </a:solidFill>
              </a:rPr>
              <a:t>Bicycle Stunt, Zumbrota. Goodhue County Historical Society</a:t>
            </a:r>
            <a:endParaRPr lang="en-US" sz="1200" b="1" dirty="0">
              <a:solidFill>
                <a:schemeClr val="bg1"/>
              </a:solidFill>
            </a:endParaRPr>
          </a:p>
        </p:txBody>
      </p:sp>
      <p:sp>
        <p:nvSpPr>
          <p:cNvPr id="3" name="TextBox 2"/>
          <p:cNvSpPr txBox="1"/>
          <p:nvPr/>
        </p:nvSpPr>
        <p:spPr>
          <a:xfrm>
            <a:off x="6376651" y="1263356"/>
            <a:ext cx="4795284" cy="4339650"/>
          </a:xfrm>
          <a:prstGeom prst="rect">
            <a:avLst/>
          </a:prstGeom>
          <a:noFill/>
        </p:spPr>
        <p:txBody>
          <a:bodyPr wrap="square" rtlCol="0">
            <a:spAutoFit/>
          </a:bodyPr>
          <a:lstStyle/>
          <a:p>
            <a:r>
              <a:rPr lang="en-US" sz="3600" b="1" dirty="0" smtClean="0">
                <a:solidFill>
                  <a:srgbClr val="88C2E6"/>
                </a:solidFill>
              </a:rPr>
              <a:t>Pilot Participants</a:t>
            </a:r>
          </a:p>
          <a:p>
            <a:pPr>
              <a:lnSpc>
                <a:spcPct val="150000"/>
              </a:lnSpc>
            </a:pPr>
            <a:r>
              <a:rPr lang="en-US" sz="3200" dirty="0" smtClean="0">
                <a:solidFill>
                  <a:schemeClr val="bg1"/>
                </a:solidFill>
              </a:rPr>
              <a:t>Hennepin </a:t>
            </a:r>
            <a:r>
              <a:rPr lang="en-US" sz="3200" dirty="0">
                <a:solidFill>
                  <a:schemeClr val="bg1"/>
                </a:solidFill>
              </a:rPr>
              <a:t>County Library</a:t>
            </a:r>
          </a:p>
          <a:p>
            <a:pPr>
              <a:lnSpc>
                <a:spcPct val="150000"/>
              </a:lnSpc>
            </a:pPr>
            <a:r>
              <a:rPr lang="en-US" sz="3200" dirty="0">
                <a:solidFill>
                  <a:schemeClr val="bg1"/>
                </a:solidFill>
              </a:rPr>
              <a:t>Iron Range Research Center</a:t>
            </a:r>
          </a:p>
          <a:p>
            <a:pPr>
              <a:lnSpc>
                <a:spcPct val="150000"/>
              </a:lnSpc>
            </a:pPr>
            <a:r>
              <a:rPr lang="en-US" sz="3200" dirty="0">
                <a:solidFill>
                  <a:schemeClr val="bg1"/>
                </a:solidFill>
              </a:rPr>
              <a:t>Northfield Historical Society</a:t>
            </a:r>
          </a:p>
          <a:p>
            <a:pPr>
              <a:lnSpc>
                <a:spcPct val="150000"/>
              </a:lnSpc>
            </a:pPr>
            <a:r>
              <a:rPr lang="en-US" sz="3200" dirty="0">
                <a:solidFill>
                  <a:schemeClr val="bg1"/>
                </a:solidFill>
              </a:rPr>
              <a:t>Bethel University</a:t>
            </a:r>
          </a:p>
          <a:p>
            <a:pPr>
              <a:lnSpc>
                <a:spcPct val="150000"/>
              </a:lnSpc>
            </a:pPr>
            <a:r>
              <a:rPr lang="en-US" sz="3200" dirty="0">
                <a:solidFill>
                  <a:schemeClr val="bg1"/>
                </a:solidFill>
              </a:rPr>
              <a:t>Carleton </a:t>
            </a:r>
            <a:r>
              <a:rPr lang="en-US" sz="3200" dirty="0" smtClean="0">
                <a:solidFill>
                  <a:schemeClr val="bg1"/>
                </a:solidFill>
              </a:rPr>
              <a:t>College</a:t>
            </a:r>
            <a:endParaRPr lang="en-US" dirty="0" smtClean="0"/>
          </a:p>
        </p:txBody>
      </p:sp>
    </p:spTree>
    <p:extLst>
      <p:ext uri="{BB962C8B-B14F-4D97-AF65-F5344CB8AC3E}">
        <p14:creationId xmlns:p14="http://schemas.microsoft.com/office/powerpoint/2010/main" val="18112678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19" name="Rectangle 18"/>
          <p:cNvSpPr/>
          <p:nvPr/>
        </p:nvSpPr>
        <p:spPr>
          <a:xfrm>
            <a:off x="962025" y="885825"/>
            <a:ext cx="10248900" cy="5265594"/>
          </a:xfrm>
          <a:prstGeom prst="rect">
            <a:avLst/>
          </a:prstGeom>
          <a:solidFill>
            <a:schemeClr val="bg1">
              <a:lumMod val="50000"/>
              <a:alpha val="9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p:cNvSpPr>
            <a:spLocks noGrp="1"/>
          </p:cNvSpPr>
          <p:nvPr>
            <p:ph type="ctrTitle"/>
          </p:nvPr>
        </p:nvSpPr>
        <p:spPr>
          <a:xfrm>
            <a:off x="962025" y="1"/>
            <a:ext cx="10248900" cy="6755362"/>
          </a:xfrm>
        </p:spPr>
        <p:txBody>
          <a:bodyPr>
            <a:normAutofit fontScale="90000"/>
          </a:bodyPr>
          <a:lstStyle/>
          <a:p>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5300" dirty="0" smtClean="0">
                <a:solidFill>
                  <a:schemeClr val="bg1"/>
                </a:solidFill>
                <a:latin typeface="Function Pro Cond ExBd" panose="020B0806020204030204" pitchFamily="34" charset="0"/>
              </a:rPr>
              <a:t>Minnesota </a:t>
            </a:r>
            <a:r>
              <a:rPr lang="en-US" sz="5300" dirty="0">
                <a:solidFill>
                  <a:schemeClr val="bg1"/>
                </a:solidFill>
                <a:latin typeface="Function Pro Cond ExBd" panose="020B0806020204030204" pitchFamily="34" charset="0"/>
              </a:rPr>
              <a:t>Digital Library </a:t>
            </a:r>
            <a:r>
              <a:rPr lang="en-US" sz="5300" dirty="0" smtClean="0">
                <a:solidFill>
                  <a:schemeClr val="bg1"/>
                </a:solidFill>
                <a:latin typeface="Function Pro Cond ExBd" panose="020B0806020204030204" pitchFamily="34" charset="0"/>
              </a:rPr>
              <a:t>Explorations</a:t>
            </a:r>
            <a:r>
              <a:rPr lang="en-US" sz="5300" baseline="30000" dirty="0" smtClean="0">
                <a:solidFill>
                  <a:srgbClr val="F1AA29"/>
                </a:solidFill>
                <a:latin typeface="Function Pro Cond ExBd" panose="020B0806020204030204" pitchFamily="34" charset="0"/>
              </a:rPr>
              <a:t>3</a:t>
            </a:r>
            <a:r>
              <a:rPr lang="en-US" sz="4000" baseline="30000" dirty="0" smtClean="0">
                <a:solidFill>
                  <a:srgbClr val="F1AA29"/>
                </a:solidFill>
                <a:latin typeface="Function Pro ExtraBold" panose="020B0903020204020204" pitchFamily="34" charset="0"/>
              </a:rPr>
              <a:t/>
            </a:r>
            <a:br>
              <a:rPr lang="en-US" sz="4000" baseline="30000" dirty="0" smtClean="0">
                <a:solidFill>
                  <a:srgbClr val="F1AA29"/>
                </a:solidFill>
                <a:latin typeface="Function Pro ExtraBold" panose="020B0903020204020204" pitchFamily="34" charset="0"/>
              </a:rPr>
            </a:br>
            <a:r>
              <a:rPr lang="en-US" sz="4000" baseline="30000" dirty="0" smtClean="0">
                <a:solidFill>
                  <a:srgbClr val="F1AA29"/>
                </a:solidFill>
                <a:latin typeface="Function Pro ExtraBold" panose="020B0903020204020204" pitchFamily="34" charset="0"/>
              </a:rPr>
              <a:t/>
            </a:r>
            <a:br>
              <a:rPr lang="en-US" sz="4000" baseline="30000" dirty="0" smtClean="0">
                <a:solidFill>
                  <a:srgbClr val="F1AA29"/>
                </a:solidFill>
                <a:latin typeface="Function Pro ExtraBold" panose="020B0903020204020204" pitchFamily="34" charset="0"/>
              </a:rPr>
            </a:br>
            <a:r>
              <a:rPr lang="en-US" sz="3600" dirty="0" smtClean="0">
                <a:solidFill>
                  <a:schemeClr val="bg1"/>
                </a:solidFill>
                <a:latin typeface="Function Pro ExtraBold" panose="020B0903020204020204" pitchFamily="34" charset="0"/>
              </a:rPr>
              <a:t>Advancing &amp; Transforming Minnesota’s History</a:t>
            </a:r>
            <a:r>
              <a:rPr lang="en-US" sz="4000" dirty="0" smtClean="0">
                <a:solidFill>
                  <a:schemeClr val="bg1"/>
                </a:solidFill>
                <a:latin typeface="Function Pro ExtraBold" panose="020B0903020204020204" pitchFamily="34" charset="0"/>
              </a:rPr>
              <a:t/>
            </a:r>
            <a:br>
              <a:rPr lang="en-US" sz="4000" dirty="0" smtClean="0">
                <a:solidFill>
                  <a:schemeClr val="bg1"/>
                </a:solidFill>
                <a:latin typeface="Function Pro ExtraBold" panose="020B0903020204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a:solidFill>
                  <a:schemeClr val="bg1"/>
                </a:solidFill>
                <a:latin typeface="Franklin Gothic Heavy" panose="020B0903020102020204" pitchFamily="34" charset="0"/>
              </a:rPr>
              <a:t/>
            </a:r>
            <a:br>
              <a:rPr lang="en-US" sz="4000" dirty="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r>
            <a:br>
              <a:rPr lang="en-US" sz="4000" dirty="0" smtClean="0">
                <a:solidFill>
                  <a:schemeClr val="bg1"/>
                </a:solidFill>
                <a:latin typeface="Franklin Gothic Heavy" panose="020B0903020102020204" pitchFamily="34" charset="0"/>
              </a:rPr>
            </a:br>
            <a:r>
              <a:rPr lang="en-US" sz="4000" dirty="0" smtClean="0">
                <a:solidFill>
                  <a:schemeClr val="bg1"/>
                </a:solidFill>
                <a:latin typeface="Franklin Gothic Heavy" panose="020B0903020102020204" pitchFamily="34" charset="0"/>
              </a:rPr>
              <a:t>		</a:t>
            </a:r>
            <a:r>
              <a:rPr lang="en-US" sz="1800" dirty="0" smtClean="0">
                <a:solidFill>
                  <a:schemeClr val="bg1"/>
                </a:solidFill>
                <a:latin typeface="Franklin Gothic Heavy" panose="020B0903020102020204" pitchFamily="34" charset="0"/>
              </a:rPr>
              <a:t/>
            </a:r>
            <a:br>
              <a:rPr lang="en-US" sz="1800" dirty="0" smtClean="0">
                <a:solidFill>
                  <a:schemeClr val="bg1"/>
                </a:solidFill>
                <a:latin typeface="Franklin Gothic Heavy" panose="020B0903020102020204" pitchFamily="34" charset="0"/>
              </a:rPr>
            </a:br>
            <a:r>
              <a:rPr lang="en-US" sz="1800" dirty="0">
                <a:solidFill>
                  <a:schemeClr val="bg1"/>
                </a:solidFill>
                <a:latin typeface="Franklin Gothic Heavy" panose="020B0903020102020204" pitchFamily="34" charset="0"/>
              </a:rPr>
              <a:t/>
            </a:r>
            <a:br>
              <a:rPr lang="en-US" sz="1800" dirty="0">
                <a:solidFill>
                  <a:schemeClr val="bg1"/>
                </a:solidFill>
                <a:latin typeface="Franklin Gothic Heavy" panose="020B0903020102020204" pitchFamily="34" charset="0"/>
              </a:rPr>
            </a:br>
            <a:endParaRPr lang="en-US" sz="1800" dirty="0">
              <a:solidFill>
                <a:schemeClr val="bg1"/>
              </a:solidFill>
              <a:latin typeface="Franklin Gothic Heavy" panose="020B0903020102020204" pitchFamily="34" charset="0"/>
            </a:endParaRPr>
          </a:p>
        </p:txBody>
      </p:sp>
      <p:sp>
        <p:nvSpPr>
          <p:cNvPr id="18" name="Rounded Rectangle 17"/>
          <p:cNvSpPr/>
          <p:nvPr/>
        </p:nvSpPr>
        <p:spPr>
          <a:xfrm>
            <a:off x="4724408" y="3079552"/>
            <a:ext cx="2750295" cy="1788160"/>
          </a:xfrm>
          <a:prstGeom prst="roundRect">
            <a:avLst>
              <a:gd name="adj" fmla="val 10000"/>
            </a:avLst>
          </a:prstGeom>
          <a:solidFill>
            <a:schemeClr val="bg1"/>
          </a:solidFill>
          <a:ln w="57150">
            <a:solidFill>
              <a:srgbClr val="A3BF5B"/>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1" name="Rounded Rectangle 20"/>
          <p:cNvSpPr/>
          <p:nvPr/>
        </p:nvSpPr>
        <p:spPr>
          <a:xfrm>
            <a:off x="1436219" y="3079552"/>
            <a:ext cx="2761656" cy="1788160"/>
          </a:xfrm>
          <a:prstGeom prst="roundRect">
            <a:avLst>
              <a:gd name="adj" fmla="val 10000"/>
            </a:avLst>
          </a:prstGeom>
          <a:solidFill>
            <a:schemeClr val="bg1"/>
          </a:solidFill>
          <a:ln w="57150">
            <a:solidFill>
              <a:srgbClr val="F1AA29"/>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22" name="Group 21"/>
          <p:cNvGrpSpPr/>
          <p:nvPr/>
        </p:nvGrpSpPr>
        <p:grpSpPr>
          <a:xfrm>
            <a:off x="7991958" y="3082314"/>
            <a:ext cx="2782295" cy="1788160"/>
            <a:chOff x="7982722" y="2528106"/>
            <a:chExt cx="2782295" cy="1788160"/>
          </a:xfrm>
        </p:grpSpPr>
        <p:sp>
          <p:nvSpPr>
            <p:cNvPr id="23" name="Rounded Rectangle 22"/>
            <p:cNvSpPr/>
            <p:nvPr/>
          </p:nvSpPr>
          <p:spPr>
            <a:xfrm>
              <a:off x="7982722" y="2528106"/>
              <a:ext cx="2750711" cy="1788160"/>
            </a:xfrm>
            <a:prstGeom prst="roundRect">
              <a:avLst>
                <a:gd name="adj" fmla="val 10000"/>
              </a:avLst>
            </a:prstGeom>
            <a:solidFill>
              <a:schemeClr val="bg1"/>
            </a:solidFill>
            <a:ln w="57150">
              <a:solidFill>
                <a:srgbClr val="88C2E6"/>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TextBox 23"/>
            <p:cNvSpPr txBox="1"/>
            <p:nvPr/>
          </p:nvSpPr>
          <p:spPr>
            <a:xfrm>
              <a:off x="7982722" y="2988427"/>
              <a:ext cx="2782295" cy="954107"/>
            </a:xfrm>
            <a:prstGeom prst="rect">
              <a:avLst/>
            </a:prstGeom>
            <a:noFill/>
          </p:spPr>
          <p:txBody>
            <a:bodyPr wrap="square" rtlCol="0">
              <a:spAutoFit/>
            </a:bodyPr>
            <a:lstStyle/>
            <a:p>
              <a:pPr algn="ctr"/>
              <a:r>
                <a:rPr lang="en-US" sz="2800" dirty="0" smtClean="0">
                  <a:latin typeface="Function Pro ExtraBold" panose="020B0903020204020204" pitchFamily="34" charset="0"/>
                </a:rPr>
                <a:t>RIGHTS</a:t>
              </a:r>
              <a:br>
                <a:rPr lang="en-US" sz="2800" dirty="0" smtClean="0">
                  <a:latin typeface="Function Pro ExtraBold" panose="020B0903020204020204" pitchFamily="34" charset="0"/>
                </a:rPr>
              </a:br>
              <a:r>
                <a:rPr lang="en-US" sz="2800" dirty="0" smtClean="0">
                  <a:latin typeface="Function Pro ExtraBold" panose="020B0903020204020204" pitchFamily="34" charset="0"/>
                </a:rPr>
                <a:t>(encouraged)</a:t>
              </a:r>
              <a:endParaRPr lang="en-US" sz="2800" dirty="0">
                <a:latin typeface="Function Pro ExtraBold" panose="020B0903020204020204" pitchFamily="34" charset="0"/>
              </a:endParaRPr>
            </a:p>
          </p:txBody>
        </p:sp>
      </p:grpSp>
      <p:sp>
        <p:nvSpPr>
          <p:cNvPr id="25" name="TextBox 24"/>
          <p:cNvSpPr txBox="1"/>
          <p:nvPr/>
        </p:nvSpPr>
        <p:spPr>
          <a:xfrm>
            <a:off x="4732862" y="3289157"/>
            <a:ext cx="2773427" cy="1384995"/>
          </a:xfrm>
          <a:prstGeom prst="rect">
            <a:avLst/>
          </a:prstGeom>
          <a:noFill/>
        </p:spPr>
        <p:txBody>
          <a:bodyPr wrap="square" rtlCol="0">
            <a:spAutoFit/>
          </a:bodyPr>
          <a:lstStyle/>
          <a:p>
            <a:pPr algn="ctr"/>
            <a:r>
              <a:rPr lang="en-US" sz="2800" dirty="0" smtClean="0">
                <a:latin typeface="Function Pro ExtraBold" panose="020B0903020204020204" pitchFamily="34" charset="0"/>
              </a:rPr>
              <a:t>PRIMARY</a:t>
            </a:r>
            <a:br>
              <a:rPr lang="en-US" sz="2800" dirty="0" smtClean="0">
                <a:latin typeface="Function Pro ExtraBold" panose="020B0903020204020204" pitchFamily="34" charset="0"/>
              </a:rPr>
            </a:br>
            <a:r>
              <a:rPr lang="en-US" sz="2800" dirty="0" smtClean="0">
                <a:latin typeface="Function Pro ExtraBold" panose="020B0903020204020204" pitchFamily="34" charset="0"/>
              </a:rPr>
              <a:t>SOURCE SETS</a:t>
            </a:r>
            <a:br>
              <a:rPr lang="en-US" sz="2800" dirty="0" smtClean="0">
                <a:latin typeface="Function Pro ExtraBold" panose="020B0903020204020204" pitchFamily="34" charset="0"/>
              </a:rPr>
            </a:br>
            <a:r>
              <a:rPr lang="en-US" sz="2800" dirty="0" smtClean="0">
                <a:latin typeface="Function Pro ExtraBold" panose="020B0903020204020204" pitchFamily="34" charset="0"/>
              </a:rPr>
              <a:t>(</a:t>
            </a:r>
            <a:r>
              <a:rPr lang="en-US" sz="2800" dirty="0">
                <a:latin typeface="Function Pro ExtraBold" panose="020B0903020204020204" pitchFamily="34" charset="0"/>
              </a:rPr>
              <a:t>inspired</a:t>
            </a:r>
            <a:r>
              <a:rPr lang="en-US" sz="2800" dirty="0" smtClean="0">
                <a:latin typeface="Function Pro ExtraBold" panose="020B0903020204020204" pitchFamily="34" charset="0"/>
              </a:rPr>
              <a:t>)</a:t>
            </a:r>
            <a:endParaRPr lang="en-US" sz="2800" dirty="0">
              <a:latin typeface="Function Pro ExtraBold" panose="020B0903020204020204" pitchFamily="34" charset="0"/>
            </a:endParaRPr>
          </a:p>
        </p:txBody>
      </p:sp>
      <p:sp>
        <p:nvSpPr>
          <p:cNvPr id="26" name="TextBox 25"/>
          <p:cNvSpPr txBox="1"/>
          <p:nvPr/>
        </p:nvSpPr>
        <p:spPr>
          <a:xfrm>
            <a:off x="1404633" y="3456412"/>
            <a:ext cx="2793242" cy="954107"/>
          </a:xfrm>
          <a:prstGeom prst="rect">
            <a:avLst/>
          </a:prstGeom>
          <a:noFill/>
        </p:spPr>
        <p:txBody>
          <a:bodyPr wrap="square" rtlCol="0">
            <a:spAutoFit/>
          </a:bodyPr>
          <a:lstStyle/>
          <a:p>
            <a:pPr algn="ctr"/>
            <a:r>
              <a:rPr lang="en-US" sz="2800" dirty="0" smtClean="0">
                <a:latin typeface="Function Pro ExtraBold" panose="020B0903020204020204" pitchFamily="34" charset="0"/>
              </a:rPr>
              <a:t>GEOSPATIAL</a:t>
            </a:r>
            <a:br>
              <a:rPr lang="en-US" sz="2800" dirty="0" smtClean="0">
                <a:latin typeface="Function Pro ExtraBold" panose="020B0903020204020204" pitchFamily="34" charset="0"/>
              </a:rPr>
            </a:br>
            <a:r>
              <a:rPr lang="en-US" sz="2800" dirty="0" smtClean="0">
                <a:latin typeface="Function Pro ExtraBold" panose="020B0903020204020204" pitchFamily="34" charset="0"/>
              </a:rPr>
              <a:t>(motivated)</a:t>
            </a:r>
            <a:endParaRPr lang="en-US" sz="2800" dirty="0">
              <a:latin typeface="Function Pro ExtraBold" panose="020B0903020204020204" pitchFamily="34" charset="0"/>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00784" y="5657923"/>
            <a:ext cx="1917570" cy="439185"/>
          </a:xfrm>
          <a:prstGeom prst="rect">
            <a:avLst/>
          </a:prstGeom>
        </p:spPr>
      </p:pic>
      <p:sp>
        <p:nvSpPr>
          <p:cNvPr id="2" name="TextBox 1"/>
          <p:cNvSpPr txBox="1"/>
          <p:nvPr/>
        </p:nvSpPr>
        <p:spPr>
          <a:xfrm>
            <a:off x="424865" y="5259161"/>
            <a:ext cx="9706996" cy="1015663"/>
          </a:xfrm>
          <a:prstGeom prst="rect">
            <a:avLst/>
          </a:prstGeom>
          <a:noFill/>
        </p:spPr>
        <p:txBody>
          <a:bodyPr wrap="square" rtlCol="0">
            <a:spAutoFit/>
          </a:bodyPr>
          <a:lstStyle/>
          <a:p>
            <a:pPr algn="ctr"/>
            <a:r>
              <a:rPr lang="en-US" dirty="0" smtClean="0">
                <a:solidFill>
                  <a:schemeClr val="bg1"/>
                </a:solidFill>
                <a:latin typeface="Franklin Gothic Heavy" panose="020B0903020102020204" pitchFamily="34" charset="0"/>
              </a:rPr>
              <a:t>		</a:t>
            </a:r>
            <a:r>
              <a:rPr lang="en-US" sz="1400" dirty="0" smtClean="0">
                <a:solidFill>
                  <a:schemeClr val="bg1"/>
                </a:solidFill>
                <a:latin typeface="Franklin Gothic Heavy" panose="020B0903020102020204" pitchFamily="34" charset="0"/>
              </a:rPr>
              <a:t>Jolie </a:t>
            </a:r>
            <a:r>
              <a:rPr lang="en-US" sz="1400" dirty="0">
                <a:solidFill>
                  <a:schemeClr val="bg1"/>
                </a:solidFill>
                <a:latin typeface="Franklin Gothic Heavy" panose="020B0903020102020204" pitchFamily="34" charset="0"/>
              </a:rPr>
              <a:t>O. Graybill – Assistant Director – </a:t>
            </a:r>
            <a:r>
              <a:rPr lang="en-US" sz="1400" dirty="0">
                <a:solidFill>
                  <a:schemeClr val="bg1"/>
                </a:solidFill>
                <a:latin typeface="Franklin Gothic Heavy" panose="020B0903020102020204" pitchFamily="34" charset="0"/>
                <a:hlinkClick r:id="rId5"/>
              </a:rPr>
              <a:t>jog@umn.edu</a:t>
            </a:r>
            <a:r>
              <a:rPr lang="en-US" sz="1400" dirty="0">
                <a:solidFill>
                  <a:schemeClr val="bg1"/>
                </a:solidFill>
                <a:latin typeface="Franklin Gothic Heavy" panose="020B0903020102020204" pitchFamily="34" charset="0"/>
              </a:rPr>
              <a:t/>
            </a:r>
            <a:br>
              <a:rPr lang="en-US" sz="1400" dirty="0">
                <a:solidFill>
                  <a:schemeClr val="bg1"/>
                </a:solidFill>
                <a:latin typeface="Franklin Gothic Heavy" panose="020B0903020102020204" pitchFamily="34" charset="0"/>
              </a:rPr>
            </a:br>
            <a:r>
              <a:rPr lang="en-US" sz="1400" dirty="0">
                <a:solidFill>
                  <a:schemeClr val="bg1"/>
                </a:solidFill>
                <a:latin typeface="Franklin Gothic Heavy" panose="020B0903020102020204" pitchFamily="34" charset="0"/>
              </a:rPr>
              <a:t>		Sara Ring – Continuing Education Librarian – </a:t>
            </a:r>
            <a:r>
              <a:rPr lang="en-US" sz="1400" dirty="0">
                <a:solidFill>
                  <a:schemeClr val="bg1"/>
                </a:solidFill>
                <a:latin typeface="Franklin Gothic Heavy" panose="020B0903020102020204" pitchFamily="34" charset="0"/>
                <a:hlinkClick r:id="rId6"/>
              </a:rPr>
              <a:t>ring089@umn.edu</a:t>
            </a:r>
            <a:r>
              <a:rPr lang="en-US" sz="1400" dirty="0">
                <a:solidFill>
                  <a:schemeClr val="bg1"/>
                </a:solidFill>
                <a:latin typeface="Franklin Gothic Heavy" panose="020B0903020102020204" pitchFamily="34" charset="0"/>
              </a:rPr>
              <a:t> </a:t>
            </a:r>
            <a:br>
              <a:rPr lang="en-US" sz="1400" dirty="0">
                <a:solidFill>
                  <a:schemeClr val="bg1"/>
                </a:solidFill>
                <a:latin typeface="Franklin Gothic Heavy" panose="020B0903020102020204" pitchFamily="34" charset="0"/>
              </a:rPr>
            </a:br>
            <a:r>
              <a:rPr lang="en-US" sz="1400" dirty="0">
                <a:solidFill>
                  <a:schemeClr val="bg1"/>
                </a:solidFill>
                <a:latin typeface="Franklin Gothic Heavy" panose="020B0903020102020204" pitchFamily="34" charset="0"/>
              </a:rPr>
              <a:t>		Minnesota Digital Library – </a:t>
            </a:r>
            <a:r>
              <a:rPr lang="en-US" sz="1400" dirty="0" err="1">
                <a:solidFill>
                  <a:schemeClr val="bg1"/>
                </a:solidFill>
                <a:latin typeface="Franklin Gothic Heavy" panose="020B0903020102020204" pitchFamily="34" charset="0"/>
              </a:rPr>
              <a:t>Minitex</a:t>
            </a:r>
            <a:r>
              <a:rPr lang="en-US" sz="1400" dirty="0">
                <a:solidFill>
                  <a:schemeClr val="bg1"/>
                </a:solidFill>
                <a:latin typeface="Franklin Gothic Heavy" panose="020B0903020102020204" pitchFamily="34" charset="0"/>
              </a:rPr>
              <a:t>, University of Minnesota Libraries</a:t>
            </a:r>
            <a:br>
              <a:rPr lang="en-US" sz="1400" dirty="0">
                <a:solidFill>
                  <a:schemeClr val="bg1"/>
                </a:solidFill>
                <a:latin typeface="Franklin Gothic Heavy" panose="020B0903020102020204" pitchFamily="34" charset="0"/>
              </a:rPr>
            </a:br>
            <a:endParaRPr lang="en-US" sz="1400" dirty="0"/>
          </a:p>
        </p:txBody>
      </p:sp>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9876" y="5658952"/>
            <a:ext cx="2031086" cy="306674"/>
          </a:xfrm>
          <a:prstGeom prst="rect">
            <a:avLst/>
          </a:prstGeom>
        </p:spPr>
      </p:pic>
    </p:spTree>
    <p:extLst>
      <p:ext uri="{BB962C8B-B14F-4D97-AF65-F5344CB8AC3E}">
        <p14:creationId xmlns:p14="http://schemas.microsoft.com/office/powerpoint/2010/main" val="16572007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11074</TotalTime>
  <Words>867</Words>
  <Application>Microsoft Office PowerPoint</Application>
  <PresentationFormat>Widescreen</PresentationFormat>
  <Paragraphs>100</Paragraphs>
  <Slides>6</Slides>
  <Notes>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6</vt:i4>
      </vt:variant>
    </vt:vector>
  </HeadingPairs>
  <TitlesOfParts>
    <vt:vector size="16" baseType="lpstr">
      <vt:lpstr>Arial</vt:lpstr>
      <vt:lpstr>Calibri</vt:lpstr>
      <vt:lpstr>Calibri Light</vt:lpstr>
      <vt:lpstr>Franklin Gothic Demi Cond</vt:lpstr>
      <vt:lpstr>Franklin Gothic Heavy</vt:lpstr>
      <vt:lpstr>Function Pro Cond ExBd</vt:lpstr>
      <vt:lpstr>Function Pro ExtraBold</vt:lpstr>
      <vt:lpstr>Helvetica Neue</vt:lpstr>
      <vt:lpstr>Office Theme</vt:lpstr>
      <vt:lpstr>Image</vt:lpstr>
      <vt:lpstr>        Minnesota Digital Library Explorations3  Advancing &amp; Transforming Minnesota’s History           </vt:lpstr>
      <vt:lpstr>Minnesota Digital Library Explorations1           </vt:lpstr>
      <vt:lpstr>Minnesota Digital Library Explorations2           </vt:lpstr>
      <vt:lpstr>Minnesota Digital Library Explorations3           </vt:lpstr>
      <vt:lpstr>Minnesota Digital Library Explorations3           </vt:lpstr>
      <vt:lpstr>        Minnesota Digital Library Explorations3  Advancing &amp; Transforming Minnesota’s History           </vt:lpstr>
    </vt:vector>
  </TitlesOfParts>
  <Company>University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facing academic libraries today, and what is your vision for leading us through them?</dc:title>
  <dc:creator>Jolie O Graybill</dc:creator>
  <cp:lastModifiedBy>Sara N Ring</cp:lastModifiedBy>
  <cp:revision>88</cp:revision>
  <dcterms:created xsi:type="dcterms:W3CDTF">2017-03-25T22:22:18Z</dcterms:created>
  <dcterms:modified xsi:type="dcterms:W3CDTF">2018-06-06T19:02:00Z</dcterms:modified>
</cp:coreProperties>
</file>