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4"/>
  </p:sldMasterIdLst>
  <p:notesMasterIdLst>
    <p:notesMasterId r:id="rId13"/>
  </p:notesMasterIdLst>
  <p:handoutMasterIdLst>
    <p:handoutMasterId r:id="rId14"/>
  </p:handoutMasterIdLst>
  <p:sldIdLst>
    <p:sldId id="256" r:id="rId5"/>
    <p:sldId id="484" r:id="rId6"/>
    <p:sldId id="489" r:id="rId7"/>
    <p:sldId id="488" r:id="rId8"/>
    <p:sldId id="485" r:id="rId9"/>
    <p:sldId id="486" r:id="rId10"/>
    <p:sldId id="487" r:id="rId11"/>
    <p:sldId id="48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65"/>
    <a:srgbClr val="000000"/>
    <a:srgbClr val="78BE21"/>
    <a:srgbClr val="0D0D0D"/>
    <a:srgbClr val="E8E8E8"/>
    <a:srgbClr val="B20738"/>
    <a:srgbClr val="00A3E2"/>
    <a:srgbClr val="2C2C2C"/>
    <a:srgbClr val="F5F5F5"/>
    <a:srgbClr val="38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89889" autoAdjust="0"/>
  </p:normalViewPr>
  <p:slideViewPr>
    <p:cSldViewPr snapToGrid="0">
      <p:cViewPr varScale="1">
        <p:scale>
          <a:sx n="67" d="100"/>
          <a:sy n="67" d="100"/>
        </p:scale>
        <p:origin x="654" y="66"/>
      </p:cViewPr>
      <p:guideLst/>
    </p:cSldViewPr>
  </p:slideViewPr>
  <p:outlineViewPr>
    <p:cViewPr>
      <p:scale>
        <a:sx n="33" d="100"/>
        <a:sy n="33" d="100"/>
      </p:scale>
      <p:origin x="0" y="-202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60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04DE5-F1A9-4D45-BF54-BEFDBA739CA2}" type="datetimeFigureOut">
              <a:rPr lang="en-US" smtClean="0">
                <a:latin typeface="NeueHaasGroteskText Std" panose="020B0504020202020204" pitchFamily="34" charset="0"/>
              </a:rPr>
              <a:t>6/8/2018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86E1E-70B3-41D2-AD41-BEE4979EC759}" type="slidenum">
              <a:rPr lang="en-US" smtClean="0">
                <a:latin typeface="NeueHaasGroteskText Std" panose="020B0504020202020204" pitchFamily="34" charset="0"/>
              </a:rPr>
              <a:t>‹#›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1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A50CD39D-89B0-4C68-805A-35C75A7C20C8}" type="datetimeFigureOut">
              <a:rPr lang="en-US" smtClean="0"/>
              <a:pPr/>
              <a:t>6/8/2018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F9F08466-AEA7-4FC0-9459-6A32F61DA2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786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03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Federal legislation</a:t>
            </a:r>
            <a:r>
              <a:rPr lang="en-US" baseline="0" dirty="0" smtClean="0"/>
              <a:t> and priorities, state priorities developed with these in mind</a:t>
            </a:r>
          </a:p>
          <a:p>
            <a:endParaRPr lang="en-US" baseline="0" dirty="0" smtClean="0"/>
          </a:p>
          <a:p>
            <a:r>
              <a:rPr lang="en-US" dirty="0" smtClean="0"/>
              <a:t>Libraries are</a:t>
            </a:r>
            <a:r>
              <a:rPr lang="en-US" baseline="0" dirty="0" smtClean="0"/>
              <a:t> always included – school or public, partnerships are encouraged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884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Timing dependent on federal budget, close</a:t>
            </a:r>
            <a:r>
              <a:rPr lang="en-US" baseline="0" dirty="0" smtClean="0"/>
              <a:t> to full 12 months as possible</a:t>
            </a:r>
          </a:p>
          <a:p>
            <a:endParaRPr lang="en-US" baseline="0" dirty="0" smtClean="0"/>
          </a:p>
          <a:p>
            <a:r>
              <a:rPr lang="en-US" dirty="0" smtClean="0"/>
              <a:t>State Library Service staff doesn’t make funding decisions</a:t>
            </a:r>
          </a:p>
          <a:p>
            <a:endParaRPr lang="en-US" dirty="0" smtClean="0"/>
          </a:p>
          <a:p>
            <a:r>
              <a:rPr lang="en-US" dirty="0" smtClean="0"/>
              <a:t>Any past</a:t>
            </a:r>
            <a:r>
              <a:rPr lang="en-US" baseline="0" dirty="0" smtClean="0"/>
              <a:t> reviewers want to share anything?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We’re here to help guide you through the process, can provide technical assistance but not substantive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752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prstClr val="black"/>
                </a:solidFill>
              </a:rPr>
              <a:t>Why are you doing this?  To make a difference. You are passionate about this project and you know that it could be a game changer for your patrons, staff, and families in your community…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prstClr val="black"/>
                </a:solidFill>
              </a:rPr>
              <a:t>Not</a:t>
            </a:r>
            <a:r>
              <a:rPr lang="en-US" sz="1200" baseline="0" dirty="0" smtClean="0">
                <a:solidFill>
                  <a:prstClr val="black"/>
                </a:solidFill>
              </a:rPr>
              <a:t> all projects are sustainable, sometimes they flop, ok to be honest</a:t>
            </a:r>
            <a:endParaRPr lang="en-US" sz="1200" dirty="0" smtClean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One method to ensure that you respond to each prompt is by starting your paragraph by answering each prompt: “Our project’s overarching goal is…” “This project addresses truant</a:t>
            </a:r>
            <a:r>
              <a:rPr lang="en-US" baseline="0" dirty="0" smtClean="0"/>
              <a:t> high school students</a:t>
            </a:r>
            <a:r>
              <a:rPr lang="en-US" dirty="0" smtClean="0"/>
              <a:t> and their need to engage in their community.” “We plan to implement a program planning model to ensure that all afterschool programming for youth is high quality and youth driven.”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120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12192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6/8/2018</a:t>
            </a:fld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18" y="1436952"/>
            <a:ext cx="5834253" cy="134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89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6/8/2018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377" y="1803811"/>
            <a:ext cx="5447246" cy="72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5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6/8/2018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885256" y="6356350"/>
            <a:ext cx="64214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003865"/>
                </a:solidFill>
              </a:rPr>
              <a:t>Leading for educational excellence and equity, every day for every one.</a:t>
            </a:r>
            <a:r>
              <a:rPr lang="en-US" dirty="0" smtClean="0"/>
              <a:t>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</a:t>
            </a:r>
            <a:r>
              <a:rPr lang="en-US" dirty="0" smtClean="0">
                <a:solidFill>
                  <a:srgbClr val="003865"/>
                </a:solidFill>
              </a:rPr>
              <a:t>education.state.mn.us</a:t>
            </a:r>
            <a:endParaRPr lang="en-US" dirty="0">
              <a:solidFill>
                <a:srgbClr val="0038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499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8DD1-C477-482D-A126-3FBDD1778E48}" type="datetime1">
              <a:rPr lang="en-US" smtClean="0"/>
              <a:t>6/8/2018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2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885256" y="6356350"/>
            <a:ext cx="64214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003865"/>
                </a:solidFill>
              </a:rPr>
              <a:t>Leading for educational excellence and equity, every day for every one.</a:t>
            </a:r>
            <a:r>
              <a:rPr lang="en-US" dirty="0" smtClean="0"/>
              <a:t>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</a:t>
            </a:r>
            <a:r>
              <a:rPr lang="en-US" dirty="0" smtClean="0">
                <a:solidFill>
                  <a:srgbClr val="003865"/>
                </a:solidFill>
              </a:rPr>
              <a:t>education.state.mn.us</a:t>
            </a:r>
            <a:endParaRPr lang="en-US" dirty="0">
              <a:solidFill>
                <a:srgbClr val="0038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610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5281"/>
            <a:ext cx="10515600" cy="4841682"/>
          </a:xfrm>
          <a:solidFill>
            <a:schemeClr val="bg1"/>
          </a:solidFill>
        </p:spPr>
        <p:txBody>
          <a:bodyPr lIns="228600" tIns="548640" rIns="274320"/>
          <a:lstStyle>
            <a:lvl1pPr marL="342900" indent="-3429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/>
            </a:lvl1pPr>
            <a:lvl2pPr marL="800100" indent="-3429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/>
            </a:lvl2pPr>
            <a:lvl3pPr marL="12001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3pPr>
            <a:lvl4pPr marL="16573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4pPr>
            <a:lvl5pPr marL="21145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6/8/2018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885256" y="6356350"/>
            <a:ext cx="64214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003865"/>
                </a:solidFill>
              </a:rPr>
              <a:t>Leading for educational excellence and equity, every day for every one.</a:t>
            </a:r>
            <a:r>
              <a:rPr lang="en-US" dirty="0" smtClean="0"/>
              <a:t>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</a:t>
            </a:r>
            <a:r>
              <a:rPr lang="en-US" dirty="0" smtClean="0">
                <a:solidFill>
                  <a:srgbClr val="003865"/>
                </a:solidFill>
              </a:rPr>
              <a:t>education.state.mn.us</a:t>
            </a:r>
            <a:endParaRPr lang="en-US" dirty="0">
              <a:solidFill>
                <a:srgbClr val="0038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84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212733"/>
            <a:ext cx="10515600" cy="147216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684897"/>
            <a:ext cx="105156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6/8/2018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885256" y="6356350"/>
            <a:ext cx="64214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Leading for educational excellence and equity, every day for every one. 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 education.state.mn.us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176" y="594061"/>
            <a:ext cx="3486624" cy="46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63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68C556E-7101-4471-A958-3911E20944AB}" type="datetime1">
              <a:rPr lang="en-US" smtClean="0"/>
              <a:t>6/8/2018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99" r:id="rId2"/>
    <p:sldLayoutId id="2147483712" r:id="rId3"/>
    <p:sldLayoutId id="2147483790" r:id="rId4"/>
    <p:sldLayoutId id="2147483789" r:id="rId5"/>
    <p:sldLayoutId id="2147483798" r:id="rId6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1.education.state.mn.us/EGMS/searchAllActiveGrants.d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LSTA Grants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Leah Larson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 LSTA Grant Coordinator</a:t>
            </a:r>
            <a:endParaRPr lang="en-US" dirty="0"/>
          </a:p>
          <a:p>
            <a:r>
              <a:rPr lang="en-US" dirty="0" smtClean="0"/>
              <a:t>June 8,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2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LSTA Grant Basics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Library Services and Technology Act</a:t>
            </a:r>
          </a:p>
          <a:p>
            <a:r>
              <a:rPr lang="en-US" dirty="0"/>
              <a:t>Federal funding distributed through State Library </a:t>
            </a:r>
            <a:r>
              <a:rPr lang="en-US" dirty="0" smtClean="0"/>
              <a:t>Services</a:t>
            </a:r>
          </a:p>
          <a:p>
            <a:r>
              <a:rPr lang="en-US" dirty="0" smtClean="0"/>
              <a:t>Total of </a:t>
            </a:r>
            <a:r>
              <a:rPr lang="en-US" dirty="0"/>
              <a:t>$</a:t>
            </a:r>
            <a:r>
              <a:rPr lang="en-US" dirty="0" smtClean="0"/>
              <a:t>517,000+ </a:t>
            </a:r>
            <a:r>
              <a:rPr lang="en-US" dirty="0"/>
              <a:t>in grant </a:t>
            </a:r>
            <a:r>
              <a:rPr lang="en-US" dirty="0" smtClean="0"/>
              <a:t>funding during </a:t>
            </a:r>
            <a:r>
              <a:rPr lang="en-US" dirty="0"/>
              <a:t>the </a:t>
            </a:r>
            <a:r>
              <a:rPr lang="en-US" dirty="0" smtClean="0"/>
              <a:t>2017-18 grant cycle (</a:t>
            </a:r>
            <a:r>
              <a:rPr lang="en-US" dirty="0"/>
              <a:t>8</a:t>
            </a:r>
            <a:r>
              <a:rPr lang="en-US" dirty="0" smtClean="0"/>
              <a:t> </a:t>
            </a:r>
            <a:r>
              <a:rPr lang="en-US" dirty="0"/>
              <a:t>projects at up to $</a:t>
            </a:r>
            <a:r>
              <a:rPr lang="en-US" dirty="0" smtClean="0"/>
              <a:t>98,000)</a:t>
            </a:r>
            <a:endParaRPr lang="en-US" dirty="0"/>
          </a:p>
          <a:p>
            <a:r>
              <a:rPr lang="en-US" dirty="0" smtClean="0"/>
              <a:t>Support large and small institutions -- $1,000 to $100,000</a:t>
            </a:r>
          </a:p>
          <a:p>
            <a:r>
              <a:rPr lang="en-US" dirty="0" smtClean="0"/>
              <a:t>Eligible libraries – public, school, public consortium, public colleges and universities, non-profit special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6/8/2018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>
                <a:solidFill>
                  <a:srgbClr val="003865"/>
                </a:solidFill>
              </a:rPr>
              <a:t>Leading for educational excellence and equity, every day for every one.</a:t>
            </a:r>
            <a:r>
              <a:rPr lang="en-US" smtClean="0"/>
              <a:t>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</a:t>
            </a:r>
            <a:r>
              <a:rPr lang="en-US" smtClean="0">
                <a:solidFill>
                  <a:srgbClr val="003865"/>
                </a:solidFill>
              </a:rPr>
              <a:t>education.state.mn.us</a:t>
            </a:r>
            <a:endParaRPr lang="en-US" dirty="0">
              <a:solidFill>
                <a:srgbClr val="0038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LSTA (large) Grants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Awards of $10,000-$100,000</a:t>
            </a:r>
          </a:p>
          <a:p>
            <a:r>
              <a:rPr lang="en-US" dirty="0" smtClean="0"/>
              <a:t>Competitive </a:t>
            </a:r>
          </a:p>
          <a:p>
            <a:r>
              <a:rPr lang="en-US" dirty="0"/>
              <a:t>Support 5-year plan goals</a:t>
            </a:r>
          </a:p>
          <a:p>
            <a:pPr lvl="1"/>
            <a:r>
              <a:rPr lang="en-US" dirty="0" smtClean="0"/>
              <a:t>Reducing </a:t>
            </a:r>
            <a:r>
              <a:rPr lang="en-US" dirty="0"/>
              <a:t>Barriers to </a:t>
            </a:r>
            <a:r>
              <a:rPr lang="en-US" dirty="0" smtClean="0"/>
              <a:t>Access</a:t>
            </a:r>
          </a:p>
          <a:p>
            <a:pPr lvl="1"/>
            <a:r>
              <a:rPr lang="en-US" dirty="0" smtClean="0"/>
              <a:t>Promoting Equity</a:t>
            </a:r>
          </a:p>
          <a:p>
            <a:pPr lvl="1"/>
            <a:r>
              <a:rPr lang="en-US" dirty="0" smtClean="0"/>
              <a:t>Advancing </a:t>
            </a:r>
            <a:r>
              <a:rPr lang="en-US" dirty="0"/>
              <a:t>Digital Literacy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6/8/2018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>
                <a:solidFill>
                  <a:srgbClr val="003865"/>
                </a:solidFill>
              </a:rPr>
              <a:t>Leading for educational excellence and equity, every day for every one.</a:t>
            </a:r>
            <a:r>
              <a:rPr lang="en-US" smtClean="0"/>
              <a:t>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</a:t>
            </a:r>
            <a:r>
              <a:rPr lang="en-US" smtClean="0">
                <a:solidFill>
                  <a:srgbClr val="003865"/>
                </a:solidFill>
              </a:rPr>
              <a:t>education.state.mn.us</a:t>
            </a:r>
            <a:endParaRPr lang="en-US" dirty="0">
              <a:solidFill>
                <a:srgbClr val="0038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14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LSTA Mini Grants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Awards of $1,000-$10,000</a:t>
            </a:r>
          </a:p>
          <a:p>
            <a:r>
              <a:rPr lang="en-US" dirty="0" smtClean="0"/>
              <a:t>Good for first time grantees, smaller institutions and projects</a:t>
            </a:r>
          </a:p>
          <a:p>
            <a:r>
              <a:rPr lang="en-US" dirty="0" smtClean="0"/>
              <a:t>Much higher percentage of applicants receive these</a:t>
            </a:r>
          </a:p>
          <a:p>
            <a:r>
              <a:rPr lang="en-US" dirty="0"/>
              <a:t>World’s Best </a:t>
            </a:r>
            <a:r>
              <a:rPr lang="en-US" dirty="0" smtClean="0"/>
              <a:t>Workforce</a:t>
            </a:r>
            <a:endParaRPr lang="en-US" dirty="0"/>
          </a:p>
          <a:p>
            <a:pPr lvl="1"/>
            <a:r>
              <a:rPr lang="en-US" dirty="0" smtClean="0"/>
              <a:t>Kindergarten Readiness </a:t>
            </a:r>
          </a:p>
          <a:p>
            <a:pPr lvl="1"/>
            <a:r>
              <a:rPr lang="en-US" dirty="0" smtClean="0"/>
              <a:t>Reading by Grade 3</a:t>
            </a:r>
          </a:p>
          <a:p>
            <a:pPr lvl="1"/>
            <a:r>
              <a:rPr lang="en-US" dirty="0" smtClean="0"/>
              <a:t>Focus on birth through 3</a:t>
            </a:r>
            <a:r>
              <a:rPr lang="en-US" baseline="30000" dirty="0" smtClean="0"/>
              <a:t>rd</a:t>
            </a:r>
            <a:r>
              <a:rPr lang="en-US" dirty="0" smtClean="0"/>
              <a:t> grade</a:t>
            </a:r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6/8/2018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>
                <a:solidFill>
                  <a:srgbClr val="003865"/>
                </a:solidFill>
              </a:rPr>
              <a:t>Leading for educational excellence and equity, every day for every one.</a:t>
            </a:r>
            <a:r>
              <a:rPr lang="en-US" smtClean="0"/>
              <a:t>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</a:t>
            </a:r>
            <a:r>
              <a:rPr lang="en-US" smtClean="0">
                <a:solidFill>
                  <a:srgbClr val="003865"/>
                </a:solidFill>
              </a:rPr>
              <a:t>education.state.mn.us</a:t>
            </a:r>
            <a:endParaRPr lang="en-US" dirty="0">
              <a:solidFill>
                <a:srgbClr val="0038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60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Logistics of the application process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Timeline – RFPs now through July 13, awards issued in September</a:t>
            </a:r>
          </a:p>
          <a:p>
            <a:r>
              <a:rPr lang="en-US" dirty="0" smtClean="0"/>
              <a:t>Notices </a:t>
            </a:r>
            <a:r>
              <a:rPr lang="en-US" dirty="0"/>
              <a:t>come out in State Library Services newsletter &amp; </a:t>
            </a:r>
            <a:r>
              <a:rPr lang="en-US" dirty="0" smtClean="0"/>
              <a:t>superintendents </a:t>
            </a:r>
            <a:r>
              <a:rPr lang="en-US" dirty="0"/>
              <a:t>bulletin</a:t>
            </a:r>
          </a:p>
          <a:p>
            <a:r>
              <a:rPr lang="en-US" dirty="0" smtClean="0"/>
              <a:t>Application documents available </a:t>
            </a:r>
            <a:r>
              <a:rPr lang="en-US" dirty="0"/>
              <a:t>on The Minnesota Department of Education’s </a:t>
            </a:r>
            <a:r>
              <a:rPr lang="en-US" dirty="0">
                <a:hlinkClick r:id="rId3"/>
              </a:rPr>
              <a:t>Grants Management </a:t>
            </a:r>
            <a:r>
              <a:rPr lang="en-US" dirty="0" smtClean="0">
                <a:hlinkClick r:id="rId3"/>
              </a:rPr>
              <a:t>webpage</a:t>
            </a:r>
            <a:endParaRPr lang="en-US" dirty="0" smtClean="0"/>
          </a:p>
          <a:p>
            <a:r>
              <a:rPr lang="en-US" dirty="0"/>
              <a:t>Webinar slides available via email</a:t>
            </a:r>
          </a:p>
          <a:p>
            <a:r>
              <a:rPr lang="en-US" dirty="0" smtClean="0"/>
              <a:t>Question due June 25, will be published online after June 26</a:t>
            </a:r>
          </a:p>
          <a:p>
            <a:r>
              <a:rPr lang="en-US" dirty="0" smtClean="0"/>
              <a:t>Independent review w/ peer reviewers – rubric follows application instructions</a:t>
            </a:r>
          </a:p>
          <a:p>
            <a:r>
              <a:rPr lang="en-US" dirty="0" smtClean="0"/>
              <a:t>Awards based on highest points from review</a:t>
            </a:r>
          </a:p>
          <a:p>
            <a:r>
              <a:rPr lang="en-US" dirty="0" smtClean="0"/>
              <a:t>Try to award as many as possible based on asks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6/8/2018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>
                <a:solidFill>
                  <a:srgbClr val="003865"/>
                </a:solidFill>
              </a:rPr>
              <a:t>Leading for educational excellence and equity, every day for every one.</a:t>
            </a:r>
            <a:r>
              <a:rPr lang="en-US" smtClean="0"/>
              <a:t>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</a:t>
            </a:r>
            <a:r>
              <a:rPr lang="en-US" smtClean="0">
                <a:solidFill>
                  <a:srgbClr val="003865"/>
                </a:solidFill>
              </a:rPr>
              <a:t>education.state.mn.us</a:t>
            </a:r>
            <a:endParaRPr lang="en-US" dirty="0">
              <a:solidFill>
                <a:srgbClr val="0038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6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What makes a good project?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Funded projects are required to provide services to patrons as opposed to only providing resources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Interest in diversity, including geographical </a:t>
            </a:r>
          </a:p>
          <a:p>
            <a:r>
              <a:rPr lang="en-US" dirty="0"/>
              <a:t>Sustainability – innovative pilot projects </a:t>
            </a:r>
            <a:endParaRPr lang="en-US" dirty="0" smtClean="0"/>
          </a:p>
          <a:p>
            <a:r>
              <a:rPr lang="en-US" dirty="0" smtClean="0"/>
              <a:t>Keep </a:t>
            </a:r>
            <a:r>
              <a:rPr lang="en-US" dirty="0"/>
              <a:t>your vision in </a:t>
            </a:r>
            <a:r>
              <a:rPr lang="en-US" dirty="0" smtClean="0"/>
              <a:t>mind </a:t>
            </a:r>
          </a:p>
          <a:p>
            <a:r>
              <a:rPr lang="en-US" dirty="0" smtClean="0"/>
              <a:t>Be </a:t>
            </a:r>
            <a:r>
              <a:rPr lang="en-US" dirty="0"/>
              <a:t>literal; respond directly to the </a:t>
            </a:r>
            <a:r>
              <a:rPr lang="en-US" dirty="0" smtClean="0"/>
              <a:t>prompts in the application. </a:t>
            </a:r>
          </a:p>
          <a:p>
            <a:r>
              <a:rPr lang="en-US" dirty="0" smtClean="0"/>
              <a:t>Value of using a logic model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6/8/2018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>
                <a:solidFill>
                  <a:srgbClr val="003865"/>
                </a:solidFill>
              </a:rPr>
              <a:t>Leading for educational excellence and equity, every day for every one.</a:t>
            </a:r>
            <a:r>
              <a:rPr lang="en-US" smtClean="0"/>
              <a:t>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</a:t>
            </a:r>
            <a:r>
              <a:rPr lang="en-US" smtClean="0">
                <a:solidFill>
                  <a:srgbClr val="003865"/>
                </a:solidFill>
              </a:rPr>
              <a:t>education.state.mn.us</a:t>
            </a:r>
            <a:endParaRPr lang="en-US" dirty="0">
              <a:solidFill>
                <a:srgbClr val="0038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67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Questions?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6/8/2018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>
                <a:solidFill>
                  <a:srgbClr val="003865"/>
                </a:solidFill>
              </a:rPr>
              <a:t>Leading for educational excellence and equity, every day for every one.</a:t>
            </a:r>
            <a:r>
              <a:rPr lang="en-US" smtClean="0"/>
              <a:t>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</a:t>
            </a:r>
            <a:r>
              <a:rPr lang="en-US" smtClean="0">
                <a:solidFill>
                  <a:srgbClr val="003865"/>
                </a:solidFill>
              </a:rPr>
              <a:t>education.state.mn.us</a:t>
            </a:r>
            <a:endParaRPr lang="en-US" dirty="0">
              <a:solidFill>
                <a:srgbClr val="003865"/>
              </a:solidFill>
            </a:endParaRPr>
          </a:p>
        </p:txBody>
      </p:sp>
      <p:pic>
        <p:nvPicPr>
          <p:cNvPr id="7" name="Content Placeholder 6" descr="questions and comments clip art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03816"/>
            <a:ext cx="5475746" cy="3615518"/>
          </a:xfrm>
          <a:prstGeom prst="rect">
            <a:avLst/>
          </a:prstGeom>
        </p:spPr>
      </p:pic>
      <p:pic>
        <p:nvPicPr>
          <p:cNvPr id="8" name="Picture 7" descr="IMLS 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999" y="2124533"/>
            <a:ext cx="4022102" cy="18297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694927" y="4314222"/>
            <a:ext cx="4824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0">
              <a:buNone/>
            </a:pPr>
            <a:r>
              <a:rPr lang="en-US" sz="1400" i="1" dirty="0"/>
              <a:t>“This presentation was made possible in part by funding from the Minnesota Department of Education through a Library Services and Technology Act [</a:t>
            </a:r>
            <a:r>
              <a:rPr lang="en-US" sz="1400" i="1" dirty="0" smtClean="0"/>
              <a:t>LS-00-18-0024-18] </a:t>
            </a:r>
            <a:r>
              <a:rPr lang="en-US" sz="1400" i="1" dirty="0"/>
              <a:t>grant from the Institute of Museum and Library Services.”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74114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2212733"/>
            <a:ext cx="10515600" cy="1472163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38200" y="3684897"/>
            <a:ext cx="10515600" cy="2517600"/>
          </a:xfrm>
        </p:spPr>
        <p:txBody>
          <a:bodyPr/>
          <a:lstStyle/>
          <a:p>
            <a:r>
              <a:rPr lang="en-US" sz="2700" b="1" dirty="0" smtClean="0"/>
              <a:t>Leah Larson</a:t>
            </a:r>
          </a:p>
          <a:p>
            <a:r>
              <a:rPr lang="en-US" sz="2200" i="1" dirty="0" smtClean="0"/>
              <a:t>leah.larson@state.mn.us</a:t>
            </a:r>
          </a:p>
          <a:p>
            <a:r>
              <a:rPr lang="en-US" sz="2200" dirty="0" smtClean="0"/>
              <a:t>651-582-8604</a:t>
            </a:r>
            <a:endParaRPr lang="en-US" sz="2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4F804-653A-41F1-A565-1098D9DEB37A}" type="datetime1">
              <a:rPr lang="en-US" smtClean="0"/>
              <a:t>6/8/2018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73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DE powerpoint slide deck - simple.pptx" id="{98AB63CE-DC8E-4929-9F19-E2A4F5CE500F}" vid="{20B45135-4A83-47AE-AF3F-46E5B9FD727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DFDE64AAE0974A8908DD3553DDBF03" ma:contentTypeVersion="0" ma:contentTypeDescription="Create a new document." ma:contentTypeScope="" ma:versionID="46a287b4c15f326c72e9d063441dc05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6A1386-9537-4EA6-B9A3-FB7D154FAC23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</ds:schemaRefs>
</ds:datastoreItem>
</file>

<file path=customXml/itemProps2.xml><?xml version="1.0" encoding="utf-8"?>
<ds:datastoreItem xmlns:ds="http://schemas.openxmlformats.org/officeDocument/2006/customXml" ds:itemID="{E2C9447E-F997-462B-B617-BE5B3B6BA1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2617A5B-38EC-4037-96F9-B81D9FB1B3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156</TotalTime>
  <Words>616</Words>
  <Application>Microsoft Office PowerPoint</Application>
  <PresentationFormat>Widescreen</PresentationFormat>
  <Paragraphs>86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NeueHaasGroteskText Std</vt:lpstr>
      <vt:lpstr>MN.IT</vt:lpstr>
      <vt:lpstr>LSTA Grants</vt:lpstr>
      <vt:lpstr>LSTA Grant Basics </vt:lpstr>
      <vt:lpstr>LSTA (large) Grants </vt:lpstr>
      <vt:lpstr>LSTA Mini Grants</vt:lpstr>
      <vt:lpstr>Logistics of the application process </vt:lpstr>
      <vt:lpstr>What makes a good project? </vt:lpstr>
      <vt:lpstr>Questions?</vt:lpstr>
      <vt:lpstr>Thank you!</vt:lpstr>
    </vt:vector>
  </TitlesOfParts>
  <Company>Minnesota Department of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LSTA Grants</dc:title>
  <dc:subject>PowerPoint Template</dc:subject>
  <dc:creator>Larson, Leah (MDE)</dc:creator>
  <cp:keywords>PowerPoint, Template</cp:keywords>
  <dc:description>Version 1.1, Released 8-2016</dc:description>
  <cp:lastModifiedBy>Larson, Leah</cp:lastModifiedBy>
  <cp:revision>12</cp:revision>
  <dcterms:created xsi:type="dcterms:W3CDTF">2018-04-09T22:14:04Z</dcterms:created>
  <dcterms:modified xsi:type="dcterms:W3CDTF">2018-06-08T19:19:53Z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0x01010090DFDE64AAE0974A8908DD3553DDBF03</vt:lpwstr>
  </property>
</Properties>
</file>