
<file path=[Content_Types].xml><?xml version="1.0" encoding="utf-8"?>
<Types xmlns="http://schemas.openxmlformats.org/package/2006/content-types">
  <Default Extension="png" ContentType="image/png"/>
  <Default Extension="pdf" ContentType="image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69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72" r:id="rId12"/>
    <p:sldId id="267" r:id="rId13"/>
    <p:sldId id="271" r:id="rId14"/>
    <p:sldId id="270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99" r:id="rId23"/>
    <p:sldId id="300" r:id="rId24"/>
    <p:sldId id="301" r:id="rId25"/>
    <p:sldId id="302" r:id="rId26"/>
    <p:sldId id="297" r:id="rId27"/>
    <p:sldId id="303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3" r:id="rId38"/>
    <p:sldId id="294" r:id="rId39"/>
    <p:sldId id="295" r:id="rId40"/>
    <p:sldId id="296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6/7/2018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d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Clear the floor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LSLS Presentation June 8, 2018</a:t>
            </a:r>
          </a:p>
          <a:p>
            <a:r>
              <a:rPr lang="en-US" dirty="0" smtClean="0"/>
              <a:t>Krista E. Clumpner (</a:t>
            </a:r>
            <a:r>
              <a:rPr lang="en-US" cap="none" dirty="0" smtClean="0"/>
              <a:t>kclumpne@nmu.edu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8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And she said…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/>
              <a:t>“</a:t>
            </a:r>
            <a:r>
              <a:rPr lang="en-US" sz="4400" i="1" dirty="0" smtClean="0"/>
              <a:t>It looks like we can go forward with the renovation plans</a:t>
            </a:r>
            <a:r>
              <a:rPr lang="en-US" sz="4400" dirty="0" smtClean="0"/>
              <a:t>.”  </a:t>
            </a:r>
          </a:p>
          <a:p>
            <a:pPr marL="0" indent="0">
              <a:buNone/>
            </a:pPr>
            <a:endParaRPr lang="en-US" sz="4400" dirty="0" smtClean="0"/>
          </a:p>
        </p:txBody>
      </p:sp>
      <p:pic>
        <p:nvPicPr>
          <p:cNvPr id="1026" name="Picture 2" descr="Image result for image dancing sno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155" y="2955636"/>
            <a:ext cx="2405681" cy="313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92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And she said…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683" y="1958582"/>
            <a:ext cx="9603275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/>
              <a:t>     “</a:t>
            </a:r>
            <a:r>
              <a:rPr lang="en-US" sz="4400" i="1" dirty="0" smtClean="0"/>
              <a:t>You have one year.  Clear the floor</a:t>
            </a:r>
            <a:r>
              <a:rPr lang="en-US" sz="4400" dirty="0" smtClean="0"/>
              <a:t>”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3417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963" y="64655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3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91" y="0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51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64655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88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964" y="138545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55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91" y="175491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61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36" y="0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0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64" y="0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95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28" y="73891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2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254" y="0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08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And she said…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683" y="1958582"/>
            <a:ext cx="9603275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/>
              <a:t>“</a:t>
            </a:r>
            <a:r>
              <a:rPr lang="en-US" sz="4400" i="1" dirty="0" smtClean="0"/>
              <a:t>You have one year. </a:t>
            </a:r>
          </a:p>
          <a:p>
            <a:pPr marL="0" indent="0">
              <a:buNone/>
            </a:pPr>
            <a:r>
              <a:rPr lang="en-US" sz="4400" i="1" dirty="0"/>
              <a:t> </a:t>
            </a:r>
            <a:r>
              <a:rPr lang="en-US" sz="4400" i="1" dirty="0" smtClean="0"/>
              <a:t>   Clear the floor</a:t>
            </a:r>
            <a:r>
              <a:rPr lang="en-US" sz="4400" dirty="0" smtClean="0"/>
              <a:t>” </a:t>
            </a:r>
            <a:endParaRPr lang="en-US" sz="4400" dirty="0"/>
          </a:p>
        </p:txBody>
      </p:sp>
      <p:pic>
        <p:nvPicPr>
          <p:cNvPr id="2050" name="Picture 2" descr="Image result for sad snoopy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605" y="2166685"/>
            <a:ext cx="29718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70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Pre-K through 12 collection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253672"/>
            <a:ext cx="8229600" cy="340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1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Pre-K through 12 collection: reprieved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253672"/>
            <a:ext cx="8229600" cy="3404177"/>
          </a:xfrm>
          <a:prstGeom prst="rect">
            <a:avLst/>
          </a:prstGeom>
        </p:spPr>
      </p:pic>
      <p:sp>
        <p:nvSpPr>
          <p:cNvPr id="4" name="Multiply 3"/>
          <p:cNvSpPr/>
          <p:nvPr/>
        </p:nvSpPr>
        <p:spPr>
          <a:xfrm>
            <a:off x="3731490" y="1727200"/>
            <a:ext cx="3371273" cy="474749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2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777316"/>
          </a:xfrm>
        </p:spPr>
        <p:txBody>
          <a:bodyPr/>
          <a:lstStyle/>
          <a:p>
            <a:r>
              <a:rPr lang="en-US" dirty="0" smtClean="0"/>
              <a:t>Media collection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3" r="29703"/>
          <a:stretch>
            <a:fillRect/>
          </a:stretch>
        </p:blipFill>
        <p:spPr>
          <a:xfrm>
            <a:off x="7921592" y="1058779"/>
            <a:ext cx="3224463" cy="4090955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450329" y="3272588"/>
            <a:ext cx="5524404" cy="1877145"/>
          </a:xfrm>
        </p:spPr>
        <p:txBody>
          <a:bodyPr>
            <a:normAutofit fontScale="92500"/>
          </a:bodyPr>
          <a:lstStyle/>
          <a:p>
            <a:r>
              <a:rPr lang="en-US" sz="3000" dirty="0" smtClean="0"/>
              <a:t>Replace VHS with DVD or Streaming</a:t>
            </a:r>
          </a:p>
          <a:p>
            <a:r>
              <a:rPr lang="en-US" sz="3200" dirty="0" smtClean="0"/>
              <a:t>Remove slide sets, cassettes, etc.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2412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Government Documents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3" r="29703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1"/>
            <a:ext cx="5524404" cy="262673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State of Michigan Publications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Print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LC Classification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Relocate and incorporate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56708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Government Documents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3" r="29703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1"/>
            <a:ext cx="5524404" cy="262673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Federal Government (GPO)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Various formats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 smtClean="0"/>
              <a:t>SuDoc</a:t>
            </a:r>
            <a:r>
              <a:rPr lang="en-US" sz="2400" dirty="0" smtClean="0"/>
              <a:t> Classification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Weed, </a:t>
            </a:r>
            <a:r>
              <a:rPr lang="en-US" sz="2400" dirty="0" err="1" smtClean="0"/>
              <a:t>reclass</a:t>
            </a:r>
            <a:r>
              <a:rPr lang="en-US" sz="2400" dirty="0" smtClean="0"/>
              <a:t>, relocate and incorporate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88521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microforms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3" r="29703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Sets: </a:t>
            </a:r>
            <a:r>
              <a:rPr lang="en-US" sz="2800" dirty="0" err="1" smtClean="0"/>
              <a:t>microcards</a:t>
            </a:r>
            <a:r>
              <a:rPr lang="en-US" sz="2800" dirty="0" smtClean="0"/>
              <a:t>, microfilm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Serials: microfilm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0836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Periodicals – bound and current print</a:t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The main project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428975"/>
            <a:ext cx="4645025" cy="2612826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500" y="2432150"/>
            <a:ext cx="4645025" cy="2612826"/>
          </a:xfrm>
        </p:spPr>
      </p:pic>
    </p:spTree>
    <p:extLst>
      <p:ext uri="{BB962C8B-B14F-4D97-AF65-F5344CB8AC3E}">
        <p14:creationId xmlns:p14="http://schemas.microsoft.com/office/powerpoint/2010/main" val="412247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Circulation history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744" y="2016124"/>
            <a:ext cx="9568873" cy="4273839"/>
          </a:xfrm>
        </p:spPr>
      </p:pic>
      <p:sp>
        <p:nvSpPr>
          <p:cNvPr id="8" name="Right Arrow 7"/>
          <p:cNvSpPr/>
          <p:nvPr/>
        </p:nvSpPr>
        <p:spPr>
          <a:xfrm>
            <a:off x="2466109" y="455352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6232249" y="325711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48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Printout with usage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419" y="2004291"/>
            <a:ext cx="6543968" cy="3906981"/>
          </a:xfrm>
        </p:spPr>
      </p:pic>
    </p:spTree>
    <p:extLst>
      <p:ext uri="{BB962C8B-B14F-4D97-AF65-F5344CB8AC3E}">
        <p14:creationId xmlns:p14="http://schemas.microsoft.com/office/powerpoint/2010/main" val="63656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 for marking physical pieces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87203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X=weed</a:t>
            </a:r>
          </a:p>
          <a:p>
            <a:r>
              <a:rPr lang="en-US" sz="2800" dirty="0" smtClean="0"/>
              <a:t>S=storage</a:t>
            </a:r>
          </a:p>
          <a:p>
            <a:r>
              <a:rPr lang="en-US" sz="2800" dirty="0" smtClean="0"/>
              <a:t>O=onsite</a:t>
            </a:r>
          </a:p>
          <a:p>
            <a:r>
              <a:rPr lang="en-US" sz="2800" dirty="0" smtClean="0"/>
              <a:t>B=Bruce (</a:t>
            </a:r>
            <a:r>
              <a:rPr lang="en-US" sz="2800" dirty="0" err="1" smtClean="0"/>
              <a:t>gov</a:t>
            </a:r>
            <a:r>
              <a:rPr lang="en-US" sz="2800" dirty="0" smtClean="0"/>
              <a:t> doc)</a:t>
            </a:r>
            <a:endParaRPr lang="en-US" sz="28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5041800" y="798973"/>
            <a:ext cx="3908236" cy="465882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PLEASE   _______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PERIOD</a:t>
            </a:r>
            <a:b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Call number: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TITLE: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VOLS (YEARS)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56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Marking slip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08184" y="2190843"/>
            <a:ext cx="4088320" cy="3740471"/>
          </a:xfrm>
        </p:spPr>
      </p:pic>
    </p:spTree>
    <p:extLst>
      <p:ext uri="{BB962C8B-B14F-4D97-AF65-F5344CB8AC3E}">
        <p14:creationId xmlns:p14="http://schemas.microsoft.com/office/powerpoint/2010/main" val="388621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Marked physical volume Spine label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982" y="1921164"/>
            <a:ext cx="6363854" cy="3971635"/>
          </a:xfrm>
        </p:spPr>
      </p:pic>
    </p:spTree>
    <p:extLst>
      <p:ext uri="{BB962C8B-B14F-4D97-AF65-F5344CB8AC3E}">
        <p14:creationId xmlns:p14="http://schemas.microsoft.com/office/powerpoint/2010/main" val="148116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Printout of record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912" y="3264694"/>
            <a:ext cx="952500" cy="9525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250" y="2013527"/>
            <a:ext cx="6921500" cy="395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56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Printout of complex record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545" y="1932996"/>
            <a:ext cx="4940239" cy="4116821"/>
          </a:xfrm>
        </p:spPr>
      </p:pic>
    </p:spTree>
    <p:extLst>
      <p:ext uri="{BB962C8B-B14F-4D97-AF65-F5344CB8AC3E}">
        <p14:creationId xmlns:p14="http://schemas.microsoft.com/office/powerpoint/2010/main" val="205995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 forgot: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Serials and their families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96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 forgot: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Serials and their families</a:t>
            </a:r>
          </a:p>
          <a:p>
            <a:pPr lvl="1"/>
            <a:r>
              <a:rPr lang="en-US" sz="3000" dirty="0" smtClean="0"/>
              <a:t>A title is a title until it has a </a:t>
            </a:r>
            <a:r>
              <a:rPr lang="en-US" sz="3000" dirty="0" err="1" smtClean="0"/>
              <a:t>preceeding</a:t>
            </a:r>
            <a:r>
              <a:rPr lang="en-US" sz="3000" dirty="0" smtClean="0"/>
              <a:t> </a:t>
            </a:r>
            <a:r>
              <a:rPr lang="en-US" sz="3000" dirty="0" smtClean="0"/>
              <a:t>title or a successive title</a:t>
            </a:r>
          </a:p>
          <a:p>
            <a:pPr lvl="1"/>
            <a:r>
              <a:rPr lang="en-US" sz="3000" dirty="0" smtClean="0"/>
              <a:t>Students called these “ancestors” and “descendants”</a:t>
            </a:r>
            <a:endParaRPr lang="en-US" sz="30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7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 forgot: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Serials and their families</a:t>
            </a:r>
          </a:p>
          <a:p>
            <a:r>
              <a:rPr lang="en-US" sz="3200" dirty="0" smtClean="0"/>
              <a:t>Formats can change for the run of a serial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37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 forgot: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Serials and their families</a:t>
            </a:r>
          </a:p>
          <a:p>
            <a:r>
              <a:rPr lang="en-US" sz="3200" dirty="0" smtClean="0"/>
              <a:t>Formats can change for the run of a serial</a:t>
            </a:r>
          </a:p>
          <a:p>
            <a:pPr lvl="1"/>
            <a:r>
              <a:rPr lang="en-US" sz="2800" dirty="0" smtClean="0"/>
              <a:t>Microfilm to print</a:t>
            </a:r>
          </a:p>
          <a:p>
            <a:pPr lvl="1"/>
            <a:r>
              <a:rPr lang="en-US" sz="2800" dirty="0" smtClean="0"/>
              <a:t>Print to electronic</a:t>
            </a:r>
          </a:p>
          <a:p>
            <a:pPr lvl="1"/>
            <a:r>
              <a:rPr lang="en-US" sz="2800" dirty="0" smtClean="0"/>
              <a:t>Micro, print, electronic – back and forth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0018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 forgot: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Serials and their families</a:t>
            </a:r>
          </a:p>
          <a:p>
            <a:r>
              <a:rPr lang="en-US" sz="2800" dirty="0" smtClean="0"/>
              <a:t>Formats can change for the run of a serial</a:t>
            </a:r>
          </a:p>
          <a:p>
            <a:r>
              <a:rPr lang="en-US" sz="3200" dirty="0" smtClean="0"/>
              <a:t>Dates matter; or define current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0119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 forgot: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61795"/>
          </a:xfrm>
        </p:spPr>
        <p:txBody>
          <a:bodyPr/>
          <a:lstStyle/>
          <a:p>
            <a:r>
              <a:rPr lang="en-US" sz="2800" dirty="0" smtClean="0"/>
              <a:t>Serials and their families</a:t>
            </a:r>
          </a:p>
          <a:p>
            <a:r>
              <a:rPr lang="en-US" sz="2800" dirty="0" smtClean="0"/>
              <a:t>Formats can change for the run of a serial</a:t>
            </a:r>
          </a:p>
          <a:p>
            <a:r>
              <a:rPr lang="en-US" sz="3200" dirty="0" smtClean="0"/>
              <a:t>Dates matter; or define current</a:t>
            </a:r>
          </a:p>
          <a:p>
            <a:pPr lvl="1"/>
            <a:r>
              <a:rPr lang="en-US" sz="3000" dirty="0" smtClean="0"/>
              <a:t>What is the latest issue</a:t>
            </a:r>
          </a:p>
          <a:p>
            <a:pPr lvl="1"/>
            <a:r>
              <a:rPr lang="en-US" sz="3000" dirty="0" smtClean="0"/>
              <a:t>Deceased, cancelled, recent</a:t>
            </a:r>
          </a:p>
          <a:p>
            <a:pPr lvl="1"/>
            <a:r>
              <a:rPr lang="en-US" sz="3000" dirty="0" smtClean="0"/>
              <a:t>Current subscription and recent e-issues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78250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 forgot: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Serials and their families</a:t>
            </a:r>
          </a:p>
          <a:p>
            <a:r>
              <a:rPr lang="en-US" sz="2800" dirty="0" smtClean="0"/>
              <a:t>Formats can change for the run of a serial</a:t>
            </a:r>
          </a:p>
          <a:p>
            <a:r>
              <a:rPr lang="en-US" sz="2800" dirty="0" smtClean="0"/>
              <a:t>Dates matter; or define current</a:t>
            </a:r>
          </a:p>
          <a:p>
            <a:r>
              <a:rPr lang="en-US" sz="3200" dirty="0" smtClean="0"/>
              <a:t>Communicate, communicate, communicate!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1775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 forgot: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61795"/>
          </a:xfrm>
        </p:spPr>
        <p:txBody>
          <a:bodyPr/>
          <a:lstStyle/>
          <a:p>
            <a:r>
              <a:rPr lang="en-US" sz="2800" dirty="0" smtClean="0"/>
              <a:t>Serials and their families</a:t>
            </a:r>
          </a:p>
          <a:p>
            <a:r>
              <a:rPr lang="en-US" sz="2800" dirty="0" smtClean="0"/>
              <a:t>Formats can change for the run of a serial</a:t>
            </a:r>
          </a:p>
          <a:p>
            <a:r>
              <a:rPr lang="en-US" sz="2800" dirty="0" smtClean="0"/>
              <a:t>Dates matter; or define current</a:t>
            </a:r>
          </a:p>
          <a:p>
            <a:r>
              <a:rPr lang="en-US" sz="3200" dirty="0" smtClean="0"/>
              <a:t>Communicate, communicate, communicate!</a:t>
            </a:r>
          </a:p>
          <a:p>
            <a:pPr lvl="1"/>
            <a:r>
              <a:rPr lang="en-US" sz="3000" dirty="0" smtClean="0"/>
              <a:t>Simplify</a:t>
            </a:r>
          </a:p>
          <a:p>
            <a:pPr lvl="1"/>
            <a:r>
              <a:rPr lang="en-US" sz="3000" dirty="0" smtClean="0"/>
              <a:t>Train and train again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48894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Clear the floor: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/>
              <a:t>Microforms</a:t>
            </a:r>
          </a:p>
          <a:p>
            <a:pPr lvl="1"/>
            <a:r>
              <a:rPr lang="en-US" sz="3000" dirty="0" smtClean="0"/>
              <a:t>May 2017: to May 2018  </a:t>
            </a:r>
          </a:p>
          <a:p>
            <a:pPr lvl="2"/>
            <a:r>
              <a:rPr lang="en-US" sz="2800" dirty="0" smtClean="0"/>
              <a:t>6 ERIC cabinets -- discarded</a:t>
            </a:r>
          </a:p>
          <a:p>
            <a:pPr lvl="2"/>
            <a:r>
              <a:rPr lang="en-US" sz="2800" dirty="0" smtClean="0"/>
              <a:t>9 sets cabinets – moved to storage</a:t>
            </a:r>
          </a:p>
          <a:p>
            <a:pPr lvl="2"/>
            <a:r>
              <a:rPr lang="en-US" sz="2800" dirty="0" smtClean="0"/>
              <a:t>22 reference cabinets – reduced to 14 cabinets</a:t>
            </a:r>
          </a:p>
          <a:p>
            <a:pPr lvl="3"/>
            <a:r>
              <a:rPr lang="en-US" sz="2600" dirty="0" smtClean="0"/>
              <a:t>These will stay on the current floor</a:t>
            </a:r>
          </a:p>
          <a:p>
            <a:pPr lvl="1"/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32896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Clear the floor: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/>
              <a:t>Government Documents</a:t>
            </a:r>
          </a:p>
          <a:p>
            <a:pPr lvl="1"/>
            <a:r>
              <a:rPr lang="en-US" sz="3000" dirty="0" smtClean="0"/>
              <a:t>State documents: moved to another floor, incorporated</a:t>
            </a:r>
          </a:p>
          <a:p>
            <a:pPr lvl="1"/>
            <a:r>
              <a:rPr lang="en-US" sz="3000" dirty="0" smtClean="0"/>
              <a:t>Federal: in process, being weeded, re-classed, moved to another floor, Census will remain </a:t>
            </a:r>
          </a:p>
          <a:p>
            <a:pPr lvl="2"/>
            <a:r>
              <a:rPr lang="en-US" sz="2800" dirty="0" smtClean="0"/>
              <a:t>From 1158 shelves to 108 shelves</a:t>
            </a:r>
          </a:p>
          <a:p>
            <a:pPr lvl="2"/>
            <a:r>
              <a:rPr lang="en-US" sz="2800" dirty="0" smtClean="0"/>
              <a:t>Census will remain on the current floor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3704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Clear the floor: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Media</a:t>
            </a:r>
          </a:p>
          <a:p>
            <a:pPr lvl="1"/>
            <a:r>
              <a:rPr lang="en-US" sz="3000" dirty="0" smtClean="0"/>
              <a:t>In process</a:t>
            </a:r>
          </a:p>
          <a:p>
            <a:pPr lvl="1"/>
            <a:r>
              <a:rPr lang="en-US" sz="3000" dirty="0" smtClean="0"/>
              <a:t>Already reduced by 32 shelves</a:t>
            </a:r>
          </a:p>
          <a:p>
            <a:pPr lvl="1"/>
            <a:r>
              <a:rPr lang="en-US" sz="3000" dirty="0" smtClean="0"/>
              <a:t>Location still being determined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51044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Clear the floor: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Bound periodical volumes: </a:t>
            </a:r>
          </a:p>
          <a:p>
            <a:pPr lvl="1"/>
            <a:r>
              <a:rPr lang="en-US" sz="3000" dirty="0" smtClean="0"/>
              <a:t>May 2017: 43 ranges = 65,016 volumes</a:t>
            </a:r>
          </a:p>
          <a:p>
            <a:pPr lvl="1"/>
            <a:r>
              <a:rPr lang="en-US" sz="3000" dirty="0" smtClean="0"/>
              <a:t>May 2018: 1 range – 1,512 volumes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09716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Clear the floor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LSLS Presentation June 8, 2018</a:t>
            </a:r>
          </a:p>
          <a:p>
            <a:r>
              <a:rPr lang="en-US" dirty="0" smtClean="0"/>
              <a:t>Krista E. Clumpner (</a:t>
            </a:r>
            <a:r>
              <a:rPr lang="en-US" cap="none" dirty="0" smtClean="0"/>
              <a:t>kclumpne@nmu.edu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16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827</TotalTime>
  <Words>528</Words>
  <Application>Microsoft Office PowerPoint</Application>
  <PresentationFormat>Widescreen</PresentationFormat>
  <Paragraphs>111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Calibri</vt:lpstr>
      <vt:lpstr>Gill Sans MT</vt:lpstr>
      <vt:lpstr>Times New Roman</vt:lpstr>
      <vt:lpstr>Gallery</vt:lpstr>
      <vt:lpstr>Clear the floor</vt:lpstr>
      <vt:lpstr>And she said…</vt:lpstr>
      <vt:lpstr>And she said…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And she said…</vt:lpstr>
      <vt:lpstr>Pre-K through 12 collection</vt:lpstr>
      <vt:lpstr>Pre-K through 12 collection: reprieved </vt:lpstr>
      <vt:lpstr>Media collection</vt:lpstr>
      <vt:lpstr>Government Documents</vt:lpstr>
      <vt:lpstr>Government Documents</vt:lpstr>
      <vt:lpstr>microforms</vt:lpstr>
      <vt:lpstr>Periodicals – bound and current print The main project</vt:lpstr>
      <vt:lpstr>Circulation history</vt:lpstr>
      <vt:lpstr>Printout with usage</vt:lpstr>
      <vt:lpstr>Form for marking physical pieces</vt:lpstr>
      <vt:lpstr>Marking slip</vt:lpstr>
      <vt:lpstr>Marked physical volume Spine label </vt:lpstr>
      <vt:lpstr>Printout of record</vt:lpstr>
      <vt:lpstr>Printout of complex record</vt:lpstr>
      <vt:lpstr>What I forgot:</vt:lpstr>
      <vt:lpstr>What I forgot:</vt:lpstr>
      <vt:lpstr>What I forgot:</vt:lpstr>
      <vt:lpstr>What I forgot:</vt:lpstr>
      <vt:lpstr>What I forgot:</vt:lpstr>
      <vt:lpstr>What I forgot:</vt:lpstr>
      <vt:lpstr>What I forgot:</vt:lpstr>
      <vt:lpstr>What I forgot:</vt:lpstr>
      <vt:lpstr>Clear the floor: results</vt:lpstr>
      <vt:lpstr>Clear the floor: results</vt:lpstr>
      <vt:lpstr>Clear the floor: results</vt:lpstr>
      <vt:lpstr>Clear the floor: results</vt:lpstr>
      <vt:lpstr>Clear the floor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Clear the floor</dc:title>
  <dc:creator>Krista E. Clumpner</dc:creator>
  <cp:lastModifiedBy>Krista E. Clumpner</cp:lastModifiedBy>
  <cp:revision>37</cp:revision>
  <dcterms:created xsi:type="dcterms:W3CDTF">2018-05-11T18:43:48Z</dcterms:created>
  <dcterms:modified xsi:type="dcterms:W3CDTF">2018-06-08T01:46:11Z</dcterms:modified>
</cp:coreProperties>
</file>