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 id="2147483677" r:id="rId2"/>
  </p:sldMasterIdLst>
  <p:notesMasterIdLst>
    <p:notesMasterId r:id="rId5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embeddedFontLst>
    <p:embeddedFont>
      <p:font typeface="Arial Black" panose="020B0A04020102020204" pitchFamily="34" charset="0"/>
      <p:bold r:id="rId55"/>
    </p:embeddedFont>
    <p:embeddedFont>
      <p:font typeface="Calibri" panose="020B0604020202020204" charset="0"/>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2AC674F-68E2-44F4-8162-255337868386}">
  <a:tblStyle styleId="{52AC674F-68E2-44F4-8162-255337868386}"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1E8F4"/>
          </a:solidFill>
        </a:fill>
      </a:tcStyle>
    </a:wholeTbl>
    <a:band1H>
      <a:tcTxStyle/>
      <a:tcStyle>
        <a:tcBdr/>
        <a:fill>
          <a:solidFill>
            <a:srgbClr val="E2CDE9"/>
          </a:solidFill>
        </a:fill>
      </a:tcStyle>
    </a:band1H>
    <a:band2H>
      <a:tcTxStyle/>
      <a:tcStyle>
        <a:tcBdr/>
      </a:tcStyle>
    </a:band2H>
    <a:band1V>
      <a:tcTxStyle/>
      <a:tcStyle>
        <a:tcBdr/>
        <a:fill>
          <a:solidFill>
            <a:srgbClr val="E2CDE9"/>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7" d="100"/>
          <a:sy n="127" d="100"/>
        </p:scale>
        <p:origin x="126"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1.fntdata"/><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4.fntdata"/><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2.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3.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59272801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d.stanford.edu/faculty/willinsk"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pkp.sfu.ca/about/people/"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librarypublishin.org/resources/directory"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scribd.com/document/360508493/NaNoWriMo-2016-Annual-Report" TargetMode="External"/><Relationship Id="rId5" Type="http://schemas.openxmlformats.org/officeDocument/2006/relationships/hyperlink" Target="http://www.digitalcommons.unl.edu/viewcontent.cgi?article-1008&amp;content-scholcom" TargetMode="External"/><Relationship Id="rId4" Type="http://schemas.openxmlformats.org/officeDocument/2006/relationships/hyperlink" Target="http://www.aaupnet.org/about-aaup/about-university-presses/aaup-snapshot"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library.loudoun.gov/Default.aspx?tabid=692"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www.thedigitalshift.com/2012/10/public-services/the-makings-of-maker-spaces-part-2-espress-yourself/" TargetMode="External"/><Relationship Id="rId4" Type="http://schemas.openxmlformats.org/officeDocument/2006/relationships/hyperlink" Target="http://www.ondemandbooks.com/search.php"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biblioboard.com/lp-selfewhitepaper/wp-content/uploads/sites/11/2017/05/SELF-e_WhitePaper_6Benefits.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Shape 187"/>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15900" algn="l" rtl="0">
              <a:spcBef>
                <a:spcPts val="0"/>
              </a:spcBef>
              <a:spcAft>
                <a:spcPts val="0"/>
              </a:spcAft>
              <a:buClr>
                <a:schemeClr val="lt1"/>
              </a:buClr>
              <a:buSzPts val="1000"/>
              <a:buFont typeface="Arial"/>
              <a:buAutoNum type="arabicPeriod"/>
            </a:pPr>
            <a:r>
              <a:rPr lang="en" sz="1000" u="sng">
                <a:solidFill>
                  <a:schemeClr val="dk1"/>
                </a:solidFill>
              </a:rPr>
              <a:t>LAKE SUPERIOR LIBRARY CONFERENCE VERSION</a:t>
            </a:r>
            <a:endParaRPr sz="1000" u="sng">
              <a:solidFill>
                <a:schemeClr val="dk1"/>
              </a:solidFill>
            </a:endParaRPr>
          </a:p>
          <a:p>
            <a:pPr marL="228600" marR="0" lvl="0" indent="-215900" algn="l" rtl="0">
              <a:spcBef>
                <a:spcPts val="0"/>
              </a:spcBef>
              <a:spcAft>
                <a:spcPts val="0"/>
              </a:spcAft>
              <a:buClr>
                <a:schemeClr val="lt1"/>
              </a:buClr>
              <a:buSzPts val="1000"/>
              <a:buFont typeface="Arial"/>
              <a:buAutoNum type="arabicPeriod"/>
            </a:pPr>
            <a:r>
              <a:rPr lang="en" sz="1000" u="sng">
                <a:solidFill>
                  <a:schemeClr val="dk1"/>
                </a:solidFill>
              </a:rPr>
              <a:t>Quick audience engagement activity</a:t>
            </a:r>
            <a:r>
              <a:rPr lang="en" sz="1000">
                <a:solidFill>
                  <a:schemeClr val="dk1"/>
                </a:solidFill>
              </a:rPr>
              <a:t> – give gifts</a:t>
            </a:r>
            <a:endParaRPr sz="1000">
              <a:solidFill>
                <a:schemeClr val="dk1"/>
              </a:solidFill>
            </a:endParaRPr>
          </a:p>
          <a:p>
            <a:pPr marL="228600" lvl="0" indent="-215900" rtl="0">
              <a:lnSpc>
                <a:spcPct val="115000"/>
              </a:lnSpc>
              <a:spcBef>
                <a:spcPts val="0"/>
              </a:spcBef>
              <a:spcAft>
                <a:spcPts val="0"/>
              </a:spcAft>
              <a:buClr>
                <a:schemeClr val="lt1"/>
              </a:buClr>
              <a:buSzPts val="1000"/>
              <a:buFont typeface="Arial Black"/>
              <a:buAutoNum type="arabicPeriod"/>
            </a:pPr>
            <a:r>
              <a:rPr lang="en" sz="1000">
                <a:solidFill>
                  <a:schemeClr val="dk1"/>
                </a:solidFill>
              </a:rPr>
              <a:t>-who’s working on a self-published book?  - who’s thinking of working on a self-published book?</a:t>
            </a:r>
            <a:endParaRPr sz="1000">
              <a:solidFill>
                <a:schemeClr val="dk1"/>
              </a:solidFill>
            </a:endParaRPr>
          </a:p>
          <a:p>
            <a:pPr marL="228600" lvl="0" indent="-215900" rtl="0">
              <a:lnSpc>
                <a:spcPct val="115000"/>
              </a:lnSpc>
              <a:spcBef>
                <a:spcPts val="0"/>
              </a:spcBef>
              <a:spcAft>
                <a:spcPts val="0"/>
              </a:spcAft>
              <a:buClr>
                <a:schemeClr val="lt1"/>
              </a:buClr>
              <a:buSzPts val="1000"/>
              <a:buFont typeface="Arial"/>
              <a:buAutoNum type="arabicPeriod"/>
            </a:pPr>
            <a:r>
              <a:rPr lang="en" sz="1000">
                <a:solidFill>
                  <a:schemeClr val="dk1"/>
                </a:solidFill>
              </a:rPr>
              <a:t> – how many times have you seen ghostbuster    who’s never seen ghostbusters</a:t>
            </a:r>
            <a:endParaRPr sz="1000">
              <a:solidFill>
                <a:schemeClr val="dk1"/>
              </a:solidFill>
            </a:endParaRPr>
          </a:p>
          <a:p>
            <a:pPr marL="228600" lvl="0" indent="-196850" rtl="0">
              <a:lnSpc>
                <a:spcPct val="115000"/>
              </a:lnSpc>
              <a:spcBef>
                <a:spcPts val="0"/>
              </a:spcBef>
              <a:spcAft>
                <a:spcPts val="0"/>
              </a:spcAft>
              <a:buClr>
                <a:schemeClr val="lt1"/>
              </a:buClr>
              <a:buSzPts val="700"/>
              <a:buFont typeface="Arial Black"/>
              <a:buAutoNum type="arabicPeriod"/>
            </a:pPr>
            <a:r>
              <a:rPr lang="en" sz="700">
                <a:solidFill>
                  <a:schemeClr val="dk1"/>
                </a:solidFill>
              </a:rPr>
              <a:t>graphic:</a:t>
            </a:r>
            <a:r>
              <a:rPr lang="en" sz="700" b="1">
                <a:solidFill>
                  <a:schemeClr val="dk1"/>
                </a:solidFill>
              </a:rPr>
              <a:t> </a:t>
            </a:r>
            <a:r>
              <a:rPr lang="en" sz="700">
                <a:solidFill>
                  <a:schemeClr val="dk1"/>
                </a:solidFill>
              </a:rPr>
              <a:t>https://www.google.com/search?biw=1344&amp;bih=720&amp;tbm=isch&amp;sa=1&amp;ei=QvGiWr6JMsG_jwSHrJbgCg&amp;q=ghostbusters+library+ghost&amp;oq=ghostbusters+library+ghost&amp;gs_l=psy-ab.3..0l2j0i5i30k1j0i24k1l2.20371.21689.0.21865.6.6.0.0.0.0.108.460.5j1.6.0....0...1c.1.64.psy-ab..0.6.458...0i30k1j0i8i30k1.0._vzj0RDhwEA#imgrc=8voowJB8oMDrhM:</a:t>
            </a:r>
            <a:endParaRPr sz="700">
              <a:solidFill>
                <a:schemeClr val="dk1"/>
              </a:solidFill>
            </a:endParaRPr>
          </a:p>
          <a:p>
            <a:pPr marL="228600" marR="0" lvl="0" indent="-228600" algn="l" rtl="0">
              <a:spcBef>
                <a:spcPts val="0"/>
              </a:spcBef>
              <a:spcAft>
                <a:spcPts val="0"/>
              </a:spcAft>
              <a:buClr>
                <a:schemeClr val="lt1"/>
              </a:buClr>
              <a:buSzPts val="1200"/>
              <a:buFont typeface="Arial Black"/>
              <a:buAutoNum type="arabicPeriod"/>
            </a:pPr>
            <a:endParaRPr sz="1200" b="1">
              <a:solidFill>
                <a:schemeClr val="lt1"/>
              </a:solidFill>
              <a:latin typeface="Arial Black"/>
              <a:ea typeface="Arial Black"/>
              <a:cs typeface="Arial Black"/>
              <a:sym typeface="Arial Black"/>
            </a:endParaRPr>
          </a:p>
          <a:p>
            <a:pPr marL="0" marR="0" lvl="0" indent="0" algn="l" rtl="0">
              <a:spcBef>
                <a:spcPts val="0"/>
              </a:spcBef>
              <a:spcAft>
                <a:spcPts val="0"/>
              </a:spcAft>
              <a:buNone/>
            </a:pPr>
            <a:r>
              <a:rPr lang="en" sz="1200" b="1" i="0" u="none" strike="noStrike" cap="none">
                <a:solidFill>
                  <a:schemeClr val="lt1"/>
                </a:solidFill>
                <a:latin typeface="Arial Black"/>
                <a:ea typeface="Arial Black"/>
                <a:cs typeface="Arial Black"/>
                <a:sym typeface="Arial Black"/>
              </a:rPr>
              <a:t>Quick audience engagement activity – give gifts</a:t>
            </a:r>
            <a:endParaRPr/>
          </a:p>
          <a:p>
            <a:pPr marL="171450" marR="0" lvl="0" indent="-171450" algn="l" rtl="0">
              <a:spcBef>
                <a:spcPts val="0"/>
              </a:spcBef>
              <a:spcAft>
                <a:spcPts val="0"/>
              </a:spcAft>
              <a:buClr>
                <a:schemeClr val="lt1"/>
              </a:buClr>
              <a:buSzPts val="1200"/>
              <a:buFont typeface="Arial Black"/>
              <a:buChar char="-"/>
            </a:pPr>
            <a:r>
              <a:rPr lang="en" sz="1200" b="1" i="0" u="none" strike="noStrike" cap="none">
                <a:solidFill>
                  <a:schemeClr val="lt1"/>
                </a:solidFill>
                <a:latin typeface="Arial Black"/>
                <a:ea typeface="Arial Black"/>
                <a:cs typeface="Arial Black"/>
                <a:sym typeface="Arial Black"/>
              </a:rPr>
              <a:t>who’s working on a self-published book?</a:t>
            </a:r>
            <a:endParaRPr/>
          </a:p>
          <a:p>
            <a:pPr marL="171450" marR="0" lvl="0" indent="-171450" algn="l" rtl="0">
              <a:spcBef>
                <a:spcPts val="0"/>
              </a:spcBef>
              <a:spcAft>
                <a:spcPts val="0"/>
              </a:spcAft>
              <a:buClr>
                <a:schemeClr val="lt1"/>
              </a:buClr>
              <a:buSzPts val="1200"/>
              <a:buFont typeface="Arial Black"/>
              <a:buChar char="-"/>
            </a:pPr>
            <a:r>
              <a:rPr lang="en" sz="1200" b="1" i="0" u="none" strike="noStrike" cap="none">
                <a:solidFill>
                  <a:schemeClr val="lt1"/>
                </a:solidFill>
                <a:latin typeface="Arial Black"/>
                <a:ea typeface="Arial Black"/>
                <a:cs typeface="Arial Black"/>
                <a:sym typeface="Arial Black"/>
              </a:rPr>
              <a:t> who’s thinking of working on a self-published book?</a:t>
            </a:r>
            <a:endParaRPr sz="1200" b="1" i="0" u="none" strike="noStrike" cap="none">
              <a:solidFill>
                <a:schemeClr val="lt1"/>
              </a:solidFill>
              <a:latin typeface="Arial Black"/>
              <a:ea typeface="Arial Black"/>
              <a:cs typeface="Arial Black"/>
              <a:sym typeface="Arial Black"/>
            </a:endParaRPr>
          </a:p>
          <a:p>
            <a:pPr marL="0" marR="0" lvl="0" indent="0" algn="l" rtl="0">
              <a:spcBef>
                <a:spcPts val="0"/>
              </a:spcBef>
              <a:spcAft>
                <a:spcPts val="0"/>
              </a:spcAft>
              <a:buNone/>
            </a:pPr>
            <a:r>
              <a:rPr lang="en" sz="1200" b="1" i="0" u="none" strike="noStrike" cap="none">
                <a:solidFill>
                  <a:schemeClr val="lt1"/>
                </a:solidFill>
                <a:latin typeface="Arial Black"/>
                <a:ea typeface="Arial Black"/>
                <a:cs typeface="Arial Black"/>
                <a:sym typeface="Arial Black"/>
              </a:rPr>
              <a:t> – how many times have you seen ghostbuster</a:t>
            </a:r>
            <a:endParaRPr sz="1200" b="1" i="0" u="none" strike="noStrike" cap="none">
              <a:solidFill>
                <a:schemeClr val="lt1"/>
              </a:solidFill>
              <a:latin typeface="Arial Black"/>
              <a:ea typeface="Arial Black"/>
              <a:cs typeface="Arial Black"/>
              <a:sym typeface="Arial Black"/>
            </a:endParaRPr>
          </a:p>
          <a:p>
            <a:pPr marL="0" marR="0" lvl="0" indent="0" algn="l" rtl="0">
              <a:spcBef>
                <a:spcPts val="0"/>
              </a:spcBef>
              <a:spcAft>
                <a:spcPts val="0"/>
              </a:spcAft>
              <a:buNone/>
            </a:pPr>
            <a:r>
              <a:rPr lang="en" sz="1200" b="1" i="0" u="none" strike="noStrike" cap="none">
                <a:solidFill>
                  <a:schemeClr val="lt1"/>
                </a:solidFill>
                <a:latin typeface="Arial Black"/>
                <a:ea typeface="Arial Black"/>
                <a:cs typeface="Arial Black"/>
                <a:sym typeface="Arial Black"/>
              </a:rPr>
              <a:t> who’s never seen ghostbusters</a:t>
            </a:r>
            <a:endParaRPr/>
          </a:p>
          <a:p>
            <a:pPr marL="0" marR="0" lvl="0" indent="0" algn="l" rtl="0">
              <a:spcBef>
                <a:spcPts val="0"/>
              </a:spcBef>
              <a:spcAft>
                <a:spcPts val="0"/>
              </a:spcAft>
              <a:buNone/>
            </a:pPr>
            <a:endParaRPr sz="1200" b="1" i="0" u="none" strike="noStrike" cap="none">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200" b="1" i="0" u="none" strike="noStrike" cap="none">
              <a:solidFill>
                <a:schemeClr val="lt1"/>
              </a:solidFill>
              <a:latin typeface="Arial Black"/>
              <a:ea typeface="Arial Black"/>
              <a:cs typeface="Arial Black"/>
              <a:sym typeface="Arial Black"/>
            </a:endParaRPr>
          </a:p>
        </p:txBody>
      </p:sp>
      <p:sp>
        <p:nvSpPr>
          <p:cNvPr id="188" name="Shape 18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lt1"/>
                </a:solidFill>
                <a:latin typeface="Calibri"/>
                <a:ea typeface="Calibri"/>
                <a:cs typeface="Calibri"/>
                <a:sym typeface="Calibri"/>
              </a:rPr>
              <a:t>1</a:t>
            </a:fld>
            <a:endParaRPr sz="12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068454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Shape 19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rtl="0">
              <a:spcBef>
                <a:spcPts val="0"/>
              </a:spcBef>
              <a:spcAft>
                <a:spcPts val="0"/>
              </a:spcAft>
              <a:buClr>
                <a:schemeClr val="lt1"/>
              </a:buClr>
              <a:buSzPts val="1200"/>
              <a:buFont typeface="Calibri"/>
              <a:buAutoNum type="arabicPeriod"/>
            </a:pPr>
            <a:r>
              <a:rPr lang="en" sz="1200">
                <a:solidFill>
                  <a:schemeClr val="dk1"/>
                </a:solidFill>
              </a:rPr>
              <a:t>BRIEFLY </a:t>
            </a:r>
            <a:r>
              <a:rPr lang="en" sz="1200">
                <a:solidFill>
                  <a:schemeClr val="dk1"/>
                </a:solidFill>
                <a:latin typeface="Calibri"/>
                <a:ea typeface="Calibri"/>
                <a:cs typeface="Calibri"/>
                <a:sym typeface="Calibri"/>
              </a:rPr>
              <a:t>What is MN Writes MN Reads  &amp; What is MLPP</a:t>
            </a:r>
            <a:endParaRPr sz="1200">
              <a:solidFill>
                <a:schemeClr val="dk1"/>
              </a:solidFill>
              <a:latin typeface="Calibri"/>
              <a:ea typeface="Calibri"/>
              <a:cs typeface="Calibri"/>
              <a:sym typeface="Calibri"/>
            </a:endParaRPr>
          </a:p>
          <a:p>
            <a:pPr marL="228600" lvl="0" indent="-228600" rtl="0">
              <a:lnSpc>
                <a:spcPct val="115000"/>
              </a:lnSpc>
              <a:spcBef>
                <a:spcPts val="0"/>
              </a:spcBef>
              <a:spcAft>
                <a:spcPts val="0"/>
              </a:spcAft>
              <a:buClr>
                <a:schemeClr val="lt1"/>
              </a:buClr>
              <a:buSzPts val="1200"/>
              <a:buFont typeface="Calibri"/>
              <a:buAutoNum type="arabicPeriod"/>
            </a:pPr>
            <a:endParaRPr sz="1200">
              <a:solidFill>
                <a:schemeClr val="dk1"/>
              </a:solidFill>
            </a:endParaRPr>
          </a:p>
          <a:p>
            <a:pPr marL="228600" lvl="0" indent="-228600" rtl="0">
              <a:lnSpc>
                <a:spcPct val="115000"/>
              </a:lnSpc>
              <a:spcBef>
                <a:spcPts val="0"/>
              </a:spcBef>
              <a:spcAft>
                <a:spcPts val="0"/>
              </a:spcAft>
              <a:buClr>
                <a:schemeClr val="lt1"/>
              </a:buClr>
              <a:buSzPts val="1200"/>
              <a:buFont typeface="Calibri"/>
              <a:buAutoNum type="arabicPeriod"/>
            </a:pPr>
            <a:r>
              <a:rPr lang="en" sz="1200">
                <a:solidFill>
                  <a:schemeClr val="dk1"/>
                </a:solidFill>
                <a:latin typeface="Calibri"/>
                <a:ea typeface="Calibri"/>
                <a:cs typeface="Calibri"/>
                <a:sym typeface="Calibri"/>
              </a:rPr>
              <a:t>Funded by Minitex, Academic libraries, and the Regional public library systems</a:t>
            </a:r>
            <a:endParaRPr sz="1200">
              <a:solidFill>
                <a:schemeClr val="dk1"/>
              </a:solidFill>
              <a:latin typeface="Calibri"/>
              <a:ea typeface="Calibri"/>
              <a:cs typeface="Calibri"/>
              <a:sym typeface="Calibri"/>
            </a:endParaRPr>
          </a:p>
          <a:p>
            <a:pPr marL="228600" lvl="0" indent="-228600" rtl="0">
              <a:lnSpc>
                <a:spcPct val="115000"/>
              </a:lnSpc>
              <a:spcBef>
                <a:spcPts val="0"/>
              </a:spcBef>
              <a:spcAft>
                <a:spcPts val="0"/>
              </a:spcAft>
              <a:buClr>
                <a:schemeClr val="lt1"/>
              </a:buClr>
              <a:buSzPts val="1200"/>
              <a:buFont typeface="Calibri"/>
              <a:buAutoNum type="arabicPeriod"/>
            </a:pPr>
            <a:endParaRPr sz="1200">
              <a:solidFill>
                <a:schemeClr val="dk1"/>
              </a:solidFill>
            </a:endParaRPr>
          </a:p>
          <a:p>
            <a:pPr marL="228600" lvl="0" indent="-228600" rtl="0">
              <a:lnSpc>
                <a:spcPct val="115000"/>
              </a:lnSpc>
              <a:spcBef>
                <a:spcPts val="0"/>
              </a:spcBef>
              <a:spcAft>
                <a:spcPts val="0"/>
              </a:spcAft>
              <a:buClr>
                <a:schemeClr val="lt1"/>
              </a:buClr>
              <a:buSzPts val="1200"/>
              <a:buFont typeface="Calibri"/>
              <a:buAutoNum type="arabicPeriod"/>
            </a:pPr>
            <a:r>
              <a:rPr lang="en" sz="1200">
                <a:solidFill>
                  <a:schemeClr val="dk1"/>
                </a:solidFill>
              </a:rPr>
              <a:t>T</a:t>
            </a:r>
            <a:r>
              <a:rPr lang="en" sz="1200">
                <a:solidFill>
                  <a:schemeClr val="dk1"/>
                </a:solidFill>
                <a:latin typeface="Calibri"/>
                <a:ea typeface="Calibri"/>
                <a:cs typeface="Calibri"/>
                <a:sym typeface="Calibri"/>
              </a:rPr>
              <a:t>ransition: WHY did we launch these two service – next slide</a:t>
            </a:r>
            <a:endParaRPr sz="1200">
              <a:solidFill>
                <a:schemeClr val="dk1"/>
              </a:solidFill>
              <a:latin typeface="Calibri"/>
              <a:ea typeface="Calibri"/>
              <a:cs typeface="Calibri"/>
              <a:sym typeface="Calibri"/>
            </a:endParaRPr>
          </a:p>
          <a:p>
            <a:pPr marL="228600" marR="0" lvl="0" indent="-228600" algn="l" rtl="0">
              <a:spcBef>
                <a:spcPts val="0"/>
              </a:spcBef>
              <a:spcAft>
                <a:spcPts val="0"/>
              </a:spcAft>
              <a:buClr>
                <a:schemeClr val="lt1"/>
              </a:buClr>
              <a:buSzPts val="1200"/>
              <a:buFont typeface="Calibri"/>
              <a:buAutoNum type="arabicPeriod"/>
            </a:pPr>
            <a:r>
              <a:rPr lang="en" sz="1200" b="0" i="0" u="none" strike="noStrike" cap="none">
                <a:solidFill>
                  <a:schemeClr val="lt1"/>
                </a:solidFill>
                <a:latin typeface="Calibri"/>
                <a:ea typeface="Calibri"/>
                <a:cs typeface="Calibri"/>
                <a:sym typeface="Calibri"/>
              </a:rPr>
              <a:t>is MLPP</a:t>
            </a:r>
            <a:endParaRPr/>
          </a:p>
          <a:p>
            <a:pPr marL="228600" marR="0" lvl="0" indent="-152400" algn="l" rtl="0">
              <a:spcBef>
                <a:spcPts val="0"/>
              </a:spcBef>
              <a:spcAft>
                <a:spcPts val="0"/>
              </a:spcAft>
              <a:buClr>
                <a:schemeClr val="lt1"/>
              </a:buClr>
              <a:buSzPts val="1200"/>
              <a:buFont typeface="Calibri"/>
              <a:buNone/>
            </a:pPr>
            <a:endParaRPr sz="1200" b="0" i="0" u="none" strike="noStrike" cap="none">
              <a:solidFill>
                <a:schemeClr val="lt1"/>
              </a:solidFill>
              <a:latin typeface="Calibri"/>
              <a:ea typeface="Calibri"/>
              <a:cs typeface="Calibri"/>
              <a:sym typeface="Calibri"/>
            </a:endParaRPr>
          </a:p>
          <a:p>
            <a:pPr marL="228600" marR="0" lvl="0" indent="-228600" algn="l" rtl="0">
              <a:spcBef>
                <a:spcPts val="0"/>
              </a:spcBef>
              <a:spcAft>
                <a:spcPts val="0"/>
              </a:spcAft>
              <a:buClr>
                <a:schemeClr val="lt1"/>
              </a:buClr>
              <a:buSzPts val="1200"/>
              <a:buFont typeface="Calibri"/>
              <a:buAutoNum type="arabicPeriod"/>
            </a:pPr>
            <a:r>
              <a:rPr lang="en" sz="1200" b="0" i="0" u="none" strike="noStrike" cap="none">
                <a:solidFill>
                  <a:schemeClr val="lt1"/>
                </a:solidFill>
                <a:latin typeface="Calibri"/>
                <a:ea typeface="Calibri"/>
                <a:cs typeface="Calibri"/>
                <a:sym typeface="Calibri"/>
              </a:rPr>
              <a:t>Funded by Minitex, Academic libraries, and the Regional public library systems</a:t>
            </a:r>
            <a:endParaRPr/>
          </a:p>
          <a:p>
            <a:pPr marL="228600" marR="0" lvl="0" indent="-152400" algn="l" rtl="0">
              <a:spcBef>
                <a:spcPts val="0"/>
              </a:spcBef>
              <a:spcAft>
                <a:spcPts val="0"/>
              </a:spcAft>
              <a:buClr>
                <a:schemeClr val="lt1"/>
              </a:buClr>
              <a:buSzPts val="1200"/>
              <a:buFont typeface="Calibri"/>
              <a:buNone/>
            </a:pPr>
            <a:endParaRPr sz="1200" b="0" i="0" u="none" strike="noStrike" cap="none">
              <a:solidFill>
                <a:schemeClr val="lt1"/>
              </a:solidFill>
              <a:latin typeface="Calibri"/>
              <a:ea typeface="Calibri"/>
              <a:cs typeface="Calibri"/>
              <a:sym typeface="Calibri"/>
            </a:endParaRPr>
          </a:p>
          <a:p>
            <a:pPr marL="0" marR="0" lvl="0" indent="0" algn="l" rtl="0">
              <a:spcBef>
                <a:spcPts val="0"/>
              </a:spcBef>
              <a:spcAft>
                <a:spcPts val="0"/>
              </a:spcAft>
              <a:buClr>
                <a:schemeClr val="lt1"/>
              </a:buClr>
              <a:buSzPts val="1200"/>
              <a:buFont typeface="Calibri"/>
              <a:buNone/>
            </a:pPr>
            <a:r>
              <a:rPr lang="en" sz="1200" b="0" i="0" u="none" strike="noStrike" cap="none">
                <a:solidFill>
                  <a:schemeClr val="lt1"/>
                </a:solidFill>
                <a:latin typeface="Calibri"/>
                <a:ea typeface="Calibri"/>
                <a:cs typeface="Calibri"/>
                <a:sym typeface="Calibri"/>
              </a:rPr>
              <a:t>Transtion: WHY did we launch these two service – next slide</a:t>
            </a:r>
            <a:endParaRPr/>
          </a:p>
        </p:txBody>
      </p:sp>
      <p:sp>
        <p:nvSpPr>
          <p:cNvPr id="197" name="Shape 19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lt1"/>
                </a:solidFill>
                <a:latin typeface="Calibri"/>
                <a:ea typeface="Calibri"/>
                <a:cs typeface="Calibri"/>
                <a:sym typeface="Calibri"/>
              </a:rPr>
              <a:t>2</a:t>
            </a:fld>
            <a:endParaRPr sz="12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971568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5" name="Shape 2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Library publishing is old and well established</a:t>
            </a:r>
            <a:endParaRPr/>
          </a:p>
          <a:p>
            <a:pPr marL="0" lvl="0" indent="0">
              <a:spcBef>
                <a:spcPts val="0"/>
              </a:spcBef>
              <a:spcAft>
                <a:spcPts val="0"/>
              </a:spcAft>
              <a:buNone/>
            </a:pPr>
            <a:r>
              <a:rPr lang="en"/>
              <a:t>“Many of the earliest academic presses got their start in university libraries in the decades surrounding 1900”  Paul Courant, Elisabeth Jones p17 “Getting the Word Out”</a:t>
            </a:r>
            <a:endParaRPr/>
          </a:p>
          <a:p>
            <a:pPr marL="0" lvl="0" indent="0">
              <a:spcBef>
                <a:spcPts val="0"/>
              </a:spcBef>
              <a:spcAft>
                <a:spcPts val="0"/>
              </a:spcAft>
              <a:buNone/>
            </a:pPr>
            <a:r>
              <a:rPr lang="en"/>
              <a:t>Quite a few library presses, but things really picked up 20 years ago with digital publishing tools like Dspace in 2002, and OJS (open journal system) in 2001</a:t>
            </a:r>
            <a:endParaRPr/>
          </a:p>
          <a:p>
            <a:pPr marL="0" lvl="0" indent="0">
              <a:spcBef>
                <a:spcPts val="0"/>
              </a:spcBef>
              <a:spcAft>
                <a:spcPts val="0"/>
              </a:spcAft>
              <a:buNone/>
            </a:pPr>
            <a:endParaRPr/>
          </a:p>
        </p:txBody>
      </p:sp>
    </p:spTree>
    <p:extLst>
      <p:ext uri="{BB962C8B-B14F-4D97-AF65-F5344CB8AC3E}">
        <p14:creationId xmlns:p14="http://schemas.microsoft.com/office/powerpoint/2010/main" val="1872970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1" name="Shape 2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Willinsky is A former teacher and now </a:t>
            </a:r>
            <a:r>
              <a:rPr lang="en" sz="1200" u="sng">
                <a:solidFill>
                  <a:srgbClr val="783F04"/>
                </a:solidFill>
                <a:latin typeface="Times New Roman"/>
                <a:ea typeface="Times New Roman"/>
                <a:cs typeface="Times New Roman"/>
                <a:sym typeface="Times New Roman"/>
                <a:hlinkClick r:id="rId3"/>
              </a:rPr>
              <a:t>Khosla Family Professor of education at Stanford University</a:t>
            </a:r>
            <a:r>
              <a:rPr lang="en" sz="1200">
                <a:solidFill>
                  <a:schemeClr val="dk1"/>
                </a:solidFill>
                <a:latin typeface="Times New Roman"/>
                <a:ea typeface="Times New Roman"/>
                <a:cs typeface="Times New Roman"/>
                <a:sym typeface="Times New Roman"/>
              </a:rPr>
              <a:t>, Willinsky is also </a:t>
            </a:r>
            <a:r>
              <a:rPr lang="en" sz="1200" u="sng">
                <a:solidFill>
                  <a:srgbClr val="783F04"/>
                </a:solidFill>
                <a:latin typeface="Times New Roman"/>
                <a:ea typeface="Times New Roman"/>
                <a:cs typeface="Times New Roman"/>
                <a:sym typeface="Times New Roman"/>
                <a:hlinkClick r:id="rId4"/>
              </a:rPr>
              <a:t>director of the Public Knowledge Project</a:t>
            </a:r>
            <a:r>
              <a:rPr lang="en" sz="1200">
                <a:solidFill>
                  <a:schemeClr val="dk1"/>
                </a:solidFill>
                <a:latin typeface="Times New Roman"/>
                <a:ea typeface="Times New Roman"/>
                <a:cs typeface="Times New Roman"/>
                <a:sym typeface="Times New Roman"/>
              </a:rPr>
              <a:t> and widely regarded within the OA movement as a leader.</a:t>
            </a:r>
            <a:endParaRPr sz="1200">
              <a:solidFill>
                <a:schemeClr val="dk1"/>
              </a:solidFill>
              <a:latin typeface="Times New Roman"/>
              <a:ea typeface="Times New Roman"/>
              <a:cs typeface="Times New Roman"/>
              <a:sym typeface="Times New Roman"/>
            </a:endParaRPr>
          </a:p>
          <a:p>
            <a:pPr marL="0" lvl="0" indent="0" rtl="0">
              <a:lnSpc>
                <a:spcPct val="115000"/>
              </a:lnSpc>
              <a:spcBef>
                <a:spcPts val="0"/>
              </a:spcBef>
              <a:spcAft>
                <a:spcPts val="0"/>
              </a:spcAft>
              <a:buClr>
                <a:schemeClr val="dk1"/>
              </a:buClr>
              <a:buSzPts val="1100"/>
              <a:buFont typeface="Arial"/>
              <a:buNone/>
            </a:pPr>
            <a:endParaRPr sz="1200">
              <a:solidFill>
                <a:schemeClr val="dk1"/>
              </a:solidFill>
              <a:latin typeface="Times New Roman"/>
              <a:ea typeface="Times New Roman"/>
              <a:cs typeface="Times New Roman"/>
              <a:sym typeface="Times New Roman"/>
            </a:endParaRPr>
          </a:p>
          <a:p>
            <a:pPr marL="0" lvl="0" indent="0">
              <a:spcBef>
                <a:spcPts val="0"/>
              </a:spcBef>
              <a:spcAft>
                <a:spcPts val="0"/>
              </a:spcAft>
              <a:buNone/>
            </a:pPr>
            <a:endParaRPr/>
          </a:p>
        </p:txBody>
      </p:sp>
    </p:spTree>
    <p:extLst>
      <p:ext uri="{BB962C8B-B14F-4D97-AF65-F5344CB8AC3E}">
        <p14:creationId xmlns:p14="http://schemas.microsoft.com/office/powerpoint/2010/main" val="2243354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6" name="Shape 21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solidFill>
                  <a:schemeClr val="dk1"/>
                </a:solidFill>
              </a:rPr>
              <a:t>In 2008 Karla Hahn survey ARL members only 35 had publishing services</a:t>
            </a:r>
            <a:endParaRPr>
              <a:solidFill>
                <a:schemeClr val="dk1"/>
              </a:solidFill>
            </a:endParaRPr>
          </a:p>
          <a:p>
            <a:pPr marL="0" lvl="0" indent="0">
              <a:spcBef>
                <a:spcPts val="0"/>
              </a:spcBef>
              <a:spcAft>
                <a:spcPts val="0"/>
              </a:spcAft>
              <a:buNone/>
            </a:pPr>
            <a:endParaRPr>
              <a:solidFill>
                <a:schemeClr val="dk1"/>
              </a:solidFill>
            </a:endParaRPr>
          </a:p>
          <a:p>
            <a:pPr marL="0" lvl="0" indent="0">
              <a:spcBef>
                <a:spcPts val="0"/>
              </a:spcBef>
              <a:spcAft>
                <a:spcPts val="0"/>
              </a:spcAft>
              <a:buClr>
                <a:schemeClr val="dk1"/>
              </a:buClr>
              <a:buSzPts val="1100"/>
              <a:buFont typeface="Arial"/>
              <a:buNone/>
            </a:pPr>
            <a:r>
              <a:rPr lang="en">
                <a:solidFill>
                  <a:schemeClr val="dk1"/>
                </a:solidFill>
              </a:rPr>
              <a:t>Source of stats: </a:t>
            </a:r>
            <a:endParaRPr>
              <a:solidFill>
                <a:schemeClr val="dk1"/>
              </a:solidFill>
            </a:endParaRPr>
          </a:p>
          <a:p>
            <a:pPr marL="0" lvl="0" indent="0">
              <a:spcBef>
                <a:spcPts val="0"/>
              </a:spcBef>
              <a:spcAft>
                <a:spcPts val="0"/>
              </a:spcAft>
              <a:buClr>
                <a:schemeClr val="dk1"/>
              </a:buClr>
              <a:buSzPts val="1100"/>
              <a:buFont typeface="Arial"/>
              <a:buNone/>
            </a:pPr>
            <a:r>
              <a:rPr lang="en" u="sng">
                <a:solidFill>
                  <a:schemeClr val="hlink"/>
                </a:solidFill>
                <a:hlinkClick r:id="rId3"/>
              </a:rPr>
              <a:t>www.librarypublishin.org/resources/directory</a:t>
            </a:r>
            <a:endParaRPr>
              <a:solidFill>
                <a:schemeClr val="dk1"/>
              </a:solidFill>
            </a:endParaRPr>
          </a:p>
          <a:p>
            <a:pPr marL="0" lvl="0" indent="0">
              <a:spcBef>
                <a:spcPts val="0"/>
              </a:spcBef>
              <a:spcAft>
                <a:spcPts val="0"/>
              </a:spcAft>
              <a:buClr>
                <a:schemeClr val="dk1"/>
              </a:buClr>
              <a:buSzPts val="1100"/>
              <a:buFont typeface="Arial"/>
              <a:buNone/>
            </a:pPr>
            <a:r>
              <a:rPr lang="en" u="sng">
                <a:solidFill>
                  <a:schemeClr val="hlink"/>
                </a:solidFill>
                <a:hlinkClick r:id="rId4"/>
              </a:rPr>
              <a:t>www.aaupnet.org/about-aaup/about-university-presses/aaup-snapshot</a:t>
            </a:r>
            <a:endParaRPr>
              <a:solidFill>
                <a:schemeClr val="dk1"/>
              </a:solidFill>
            </a:endParaRPr>
          </a:p>
          <a:p>
            <a:pPr marL="0" lvl="0" indent="0">
              <a:spcBef>
                <a:spcPts val="0"/>
              </a:spcBef>
              <a:spcAft>
                <a:spcPts val="0"/>
              </a:spcAft>
              <a:buClr>
                <a:schemeClr val="dk1"/>
              </a:buClr>
              <a:buSzPts val="1100"/>
              <a:buFont typeface="Arial"/>
              <a:buNone/>
            </a:pPr>
            <a:r>
              <a:rPr lang="en" u="sng">
                <a:solidFill>
                  <a:schemeClr val="hlink"/>
                </a:solidFill>
                <a:hlinkClick r:id="rId5"/>
              </a:rPr>
              <a:t>www.digitalcommons.unl.edu/viewcontent.cgi?article-1008&amp;content-scholcom</a:t>
            </a:r>
            <a:r>
              <a:rPr lang="en">
                <a:solidFill>
                  <a:schemeClr val="dk1"/>
                </a:solidFill>
              </a:rPr>
              <a:t>  (not sure about url)</a:t>
            </a:r>
            <a:endParaRPr>
              <a:solidFill>
                <a:schemeClr val="dk1"/>
              </a:solidFill>
            </a:endParaRPr>
          </a:p>
          <a:p>
            <a:pPr marL="0" lvl="0" indent="0">
              <a:spcBef>
                <a:spcPts val="0"/>
              </a:spcBef>
              <a:spcAft>
                <a:spcPts val="0"/>
              </a:spcAft>
              <a:buClr>
                <a:schemeClr val="dk1"/>
              </a:buClr>
              <a:buSzPts val="1100"/>
              <a:buFont typeface="Arial"/>
              <a:buNone/>
            </a:pPr>
            <a:r>
              <a:rPr lang="en" u="sng">
                <a:solidFill>
                  <a:schemeClr val="hlink"/>
                </a:solidFill>
                <a:hlinkClick r:id="rId6"/>
              </a:rPr>
              <a:t>https://www.scribd.com/document/360508493/NaNoWriMo-2016-Annual-Report</a:t>
            </a:r>
            <a:endParaRPr>
              <a:solidFill>
                <a:schemeClr val="dk1"/>
              </a:solidFill>
            </a:endParaRPr>
          </a:p>
          <a:p>
            <a:pPr marL="0" lvl="0" indent="0">
              <a:spcBef>
                <a:spcPts val="0"/>
              </a:spcBef>
              <a:spcAft>
                <a:spcPts val="0"/>
              </a:spcAft>
              <a:buClr>
                <a:schemeClr val="dk1"/>
              </a:buClr>
              <a:buSzPts val="1100"/>
              <a:buFont typeface="Arial"/>
              <a:buNone/>
            </a:pPr>
            <a:endParaRPr>
              <a:solidFill>
                <a:schemeClr val="dk1"/>
              </a:solidFill>
            </a:endParaRPr>
          </a:p>
          <a:p>
            <a:pPr marL="0" lvl="0" indent="0">
              <a:spcBef>
                <a:spcPts val="0"/>
              </a:spcBef>
              <a:spcAft>
                <a:spcPts val="0"/>
              </a:spcAft>
              <a:buNone/>
            </a:pPr>
            <a:endParaRPr/>
          </a:p>
        </p:txBody>
      </p:sp>
    </p:spTree>
    <p:extLst>
      <p:ext uri="{BB962C8B-B14F-4D97-AF65-F5344CB8AC3E}">
        <p14:creationId xmlns:p14="http://schemas.microsoft.com/office/powerpoint/2010/main" val="2017069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Shape 224"/>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Explosion in self publishing nationwide</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Libraries taking control of publishing   (lpc and Nanowrimo)</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https://www.publishersweekly.com/pw/by-topic/industry-news/manufacturing/article/75139-self-published-isbns-hit-786-935-in-2016.html</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25" name="Shape 225"/>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2004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Shape 233"/>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SHARE BOOK from St</a:t>
            </a:r>
            <a:r>
              <a:rPr lang="en" sz="1200" b="0" i="0" u="none" strike="noStrike" cap="none">
                <a:solidFill>
                  <a:schemeClr val="dk1"/>
                </a:solidFill>
                <a:latin typeface="Calibri"/>
                <a:ea typeface="Calibri"/>
                <a:cs typeface="Calibri"/>
                <a:sym typeface="Calibri"/>
              </a:rPr>
              <a:t> Paul public library </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a:solidFill>
                  <a:schemeClr val="dk1"/>
                </a:solidFill>
                <a:latin typeface="Calibri"/>
                <a:ea typeface="Calibri"/>
                <a:cs typeface="Calibri"/>
                <a:sym typeface="Calibri"/>
              </a:rPr>
              <a:t>Makerspaces - Expresso machines </a:t>
            </a:r>
            <a:r>
              <a:rPr lang="en" sz="1200" b="0" i="0" u="none" strike="noStrike" cap="none">
                <a:solidFill>
                  <a:schemeClr val="dk1"/>
                </a:solidFill>
                <a:latin typeface="Calibri"/>
                <a:ea typeface="Calibri"/>
                <a:cs typeface="Calibri"/>
                <a:sym typeface="Calibri"/>
              </a:rPr>
              <a:t>Loudoun County Public Library (VA) </a:t>
            </a:r>
            <a:r>
              <a:rPr lang="en" sz="1200" b="0" i="0" u="sng" strike="noStrike" cap="none">
                <a:solidFill>
                  <a:schemeClr val="hlink"/>
                </a:solidFill>
                <a:latin typeface="Calibri"/>
                <a:ea typeface="Calibri"/>
                <a:cs typeface="Calibri"/>
                <a:sym typeface="Calibri"/>
                <a:hlinkClick r:id="rId3"/>
              </a:rPr>
              <a:t>The Symington Press</a:t>
            </a:r>
            <a:r>
              <a:rPr lang="en" sz="1200" b="0" i="0" u="none" strike="noStrike" cap="none">
                <a:solidFill>
                  <a:schemeClr val="dk1"/>
                </a:solidFill>
                <a:latin typeface="Calibri"/>
                <a:ea typeface="Calibri"/>
                <a:cs typeface="Calibri"/>
                <a:sym typeface="Calibri"/>
              </a:rPr>
              <a:t> powered by </a:t>
            </a:r>
            <a:r>
              <a:rPr lang="en" sz="1200" b="0" i="0" u="sng" strike="noStrike" cap="none">
                <a:solidFill>
                  <a:schemeClr val="hlink"/>
                </a:solidFill>
                <a:latin typeface="Calibri"/>
                <a:ea typeface="Calibri"/>
                <a:cs typeface="Calibri"/>
                <a:sym typeface="Calibri"/>
                <a:hlinkClick r:id="rId4"/>
              </a:rPr>
              <a:t>Espresso Book Machine</a:t>
            </a:r>
            <a:r>
              <a:rPr lang="en" sz="1200" b="0" i="0" u="none" strike="noStrike" cap="none">
                <a:solidFill>
                  <a:schemeClr val="dk1"/>
                </a:solidFill>
                <a:latin typeface="Calibri"/>
                <a:ea typeface="Calibri"/>
                <a:cs typeface="Calibri"/>
                <a:sym typeface="Calibri"/>
              </a:rPr>
              <a:t> </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a:solidFill>
                  <a:schemeClr val="dk1"/>
                </a:solidFill>
                <a:latin typeface="Calibri"/>
                <a:ea typeface="Calibri"/>
                <a:cs typeface="Calibri"/>
                <a:sym typeface="Calibri"/>
              </a:rPr>
              <a:t>Other public library presses: </a:t>
            </a:r>
            <a:r>
              <a:rPr lang="en" sz="1200" b="0" i="0" u="none" strike="noStrike" cap="none">
                <a:solidFill>
                  <a:schemeClr val="dk1"/>
                </a:solidFill>
                <a:latin typeface="Calibri"/>
                <a:ea typeface="Calibri"/>
                <a:cs typeface="Calibri"/>
                <a:sym typeface="Calibri"/>
              </a:rPr>
              <a:t>Sacramento Public Library’s </a:t>
            </a:r>
            <a:r>
              <a:rPr lang="en" sz="1200" b="0" i="0" u="sng" strike="noStrike" cap="none">
                <a:solidFill>
                  <a:schemeClr val="hlink"/>
                </a:solidFill>
                <a:latin typeface="Calibri"/>
                <a:ea typeface="Calibri"/>
                <a:cs typeface="Calibri"/>
                <a:sym typeface="Calibri"/>
                <a:hlinkClick r:id="rId5"/>
              </a:rPr>
              <a:t>iStreet Press</a:t>
            </a:r>
            <a:r>
              <a:rPr lang="en" sz="1200">
                <a:solidFill>
                  <a:schemeClr val="dk1"/>
                </a:solidFill>
                <a:latin typeface="Calibri"/>
                <a:ea typeface="Calibri"/>
                <a:cs typeface="Calibri"/>
                <a:sym typeface="Calibri"/>
              </a:rPr>
              <a:t>, </a:t>
            </a:r>
            <a:r>
              <a:rPr lang="en" sz="1200" b="0" i="0" u="none" strike="noStrike" cap="none">
                <a:solidFill>
                  <a:schemeClr val="dk1"/>
                </a:solidFill>
                <a:latin typeface="Calibri"/>
                <a:ea typeface="Calibri"/>
                <a:cs typeface="Calibri"/>
                <a:sym typeface="Calibri"/>
              </a:rPr>
              <a:t>Temecula Public Library’s Flash Books, Provincetown (MA) Public Library - Provincetown Public Press</a:t>
            </a:r>
            <a:endParaRPr sz="1200" b="0" i="0" u="none" strike="noStrike" cap="none">
              <a:solidFill>
                <a:schemeClr val="dk1"/>
              </a:solidFill>
              <a:latin typeface="Calibri"/>
              <a:ea typeface="Calibri"/>
              <a:cs typeface="Calibri"/>
              <a:sym typeface="Calibri"/>
            </a:endParaRPr>
          </a:p>
        </p:txBody>
      </p:sp>
      <p:sp>
        <p:nvSpPr>
          <p:cNvPr id="234" name="Shape 234"/>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7363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0" name="Shape 24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Major disruption going on in the publishing field right now</a:t>
            </a:r>
            <a:endParaRPr/>
          </a:p>
          <a:p>
            <a:pPr marL="0" lvl="0" indent="0">
              <a:spcBef>
                <a:spcPts val="0"/>
              </a:spcBef>
              <a:spcAft>
                <a:spcPts val="0"/>
              </a:spcAft>
              <a:buNone/>
            </a:pPr>
            <a:endParaRPr/>
          </a:p>
          <a:p>
            <a:pPr marL="0" lvl="0" indent="0">
              <a:spcBef>
                <a:spcPts val="0"/>
              </a:spcBef>
              <a:spcAft>
                <a:spcPts val="0"/>
              </a:spcAft>
              <a:buNone/>
            </a:pPr>
            <a:r>
              <a:rPr lang="en"/>
              <a:t>We don’t know what the libraries role should be - but we are committed to experimenting to learn more and share what we’ve learned - hence this presentation</a:t>
            </a:r>
            <a:endParaRPr/>
          </a:p>
        </p:txBody>
      </p:sp>
    </p:spTree>
    <p:extLst>
      <p:ext uri="{BB962C8B-B14F-4D97-AF65-F5344CB8AC3E}">
        <p14:creationId xmlns:p14="http://schemas.microsoft.com/office/powerpoint/2010/main" val="996412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4" name="Shape 25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04127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r>
              <a:rPr lang="en"/>
              <a:t>There is a free version of pressbooks with hidden costs and less fully featured.  Pressbooks is coming out with different versions and its changing on us as we go...</a:t>
            </a:r>
            <a:endParaRPr/>
          </a:p>
          <a:p>
            <a:pPr marL="0" lvl="0" indent="0">
              <a:spcBef>
                <a:spcPts val="0"/>
              </a:spcBef>
              <a:spcAft>
                <a:spcPts val="0"/>
              </a:spcAft>
              <a:buNone/>
            </a:pPr>
            <a:r>
              <a:rPr lang="en"/>
              <a:t>There are Disadvantage - struggling with funding &amp; getting the features we need is a work in progress still</a:t>
            </a:r>
            <a:endParaRPr/>
          </a:p>
        </p:txBody>
      </p:sp>
      <p:sp>
        <p:nvSpPr>
          <p:cNvPr id="260" name="Shape 26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7387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Shape 267"/>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68" name="Shape 26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3276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6" name="Shape 27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900" b="1">
                <a:solidFill>
                  <a:schemeClr val="dk1"/>
                </a:solidFill>
              </a:rPr>
              <a:t>Written by Mitchell Davis - VALUE proposition -  assisting authors hits into our value as creative centers for arts and literature and community engagement.  Focus on local identity and community engagement.  This type of work can shape how the community sees the library and help with support</a:t>
            </a:r>
            <a:endParaRPr/>
          </a:p>
          <a:p>
            <a:pPr marL="0" lvl="0" indent="0" rtl="0">
              <a:spcBef>
                <a:spcPts val="0"/>
              </a:spcBef>
              <a:spcAft>
                <a:spcPts val="0"/>
              </a:spcAft>
              <a:buNone/>
            </a:pPr>
            <a:r>
              <a:rPr lang="en" sz="900" u="sng">
                <a:solidFill>
                  <a:schemeClr val="hlink"/>
                </a:solidFill>
                <a:hlinkClick r:id="rId3"/>
              </a:rPr>
              <a:t>https://biblioboard.com/lp-selfewhitepaper/wp-content/uploads/sites/11/2017/05/SELF-e_WhitePaper_6Benefits.pdf</a:t>
            </a:r>
            <a:r>
              <a:rPr lang="en" sz="900">
                <a:solidFill>
                  <a:schemeClr val="dk1"/>
                </a:solidFill>
              </a:rPr>
              <a:t>  </a:t>
            </a:r>
            <a:r>
              <a:rPr lang="en" sz="900" b="1">
                <a:solidFill>
                  <a:schemeClr val="dk1"/>
                </a:solidFill>
              </a:rPr>
              <a:t>Six Strong Benefits of Supporting Your Local Author Community in Your Library</a:t>
            </a:r>
            <a:endParaRPr sz="900" b="1">
              <a:solidFill>
                <a:schemeClr val="dk1"/>
              </a:solidFill>
            </a:endParaRPr>
          </a:p>
          <a:p>
            <a:pPr marL="0" lvl="0" indent="0" rtl="0">
              <a:spcBef>
                <a:spcPts val="0"/>
              </a:spcBef>
              <a:spcAft>
                <a:spcPts val="0"/>
              </a:spcAft>
              <a:buClr>
                <a:schemeClr val="dk1"/>
              </a:buClr>
              <a:buSzPts val="1100"/>
              <a:buFont typeface="Arial"/>
              <a:buNone/>
            </a:pPr>
            <a:r>
              <a:rPr lang="en" sz="900" b="1">
                <a:solidFill>
                  <a:schemeClr val="dk1"/>
                </a:solidFill>
              </a:rPr>
              <a:t>Written by Mitchell Davis - VALUE proposition -  assisting authors hits into our value as creative centers for arts and literature and community engagement.  Focus on local identity and community engagement.  This type of work can shape how the community sees the library and help with support</a:t>
            </a:r>
            <a:endParaRPr sz="900" b="1">
              <a:solidFill>
                <a:schemeClr val="dk1"/>
              </a:solidFill>
            </a:endParaRPr>
          </a:p>
        </p:txBody>
      </p:sp>
    </p:spTree>
    <p:extLst>
      <p:ext uri="{BB962C8B-B14F-4D97-AF65-F5344CB8AC3E}">
        <p14:creationId xmlns:p14="http://schemas.microsoft.com/office/powerpoint/2010/main" val="177484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9" name="Shape 28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
                <a:solidFill>
                  <a:schemeClr val="dk1"/>
                </a:solidFill>
              </a:rPr>
              <a:t>One community college that is too small to launch and IR, is collecting articles/documents written on campus and create a yearbook of the academic output</a:t>
            </a:r>
            <a:endParaRPr/>
          </a:p>
        </p:txBody>
      </p:sp>
    </p:spTree>
    <p:extLst>
      <p:ext uri="{BB962C8B-B14F-4D97-AF65-F5344CB8AC3E}">
        <p14:creationId xmlns:p14="http://schemas.microsoft.com/office/powerpoint/2010/main" val="940656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Shape 296"/>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Book created by a student </a:t>
            </a:r>
            <a:endParaRPr sz="1200" b="0" i="0" u="none" strike="noStrike" cap="none">
              <a:solidFill>
                <a:schemeClr val="dk1"/>
              </a:solidFill>
              <a:latin typeface="Calibri"/>
              <a:ea typeface="Calibri"/>
              <a:cs typeface="Calibri"/>
              <a:sym typeface="Calibri"/>
            </a:endParaRPr>
          </a:p>
          <a:p>
            <a:pPr marL="0" lvl="0" indent="0" rtl="0">
              <a:spcBef>
                <a:spcPts val="0"/>
              </a:spcBef>
              <a:spcAft>
                <a:spcPts val="0"/>
              </a:spcAft>
              <a:buClr>
                <a:schemeClr val="dk1"/>
              </a:buClr>
              <a:buSzPts val="1100"/>
              <a:buFont typeface="Arial"/>
              <a:buNone/>
            </a:pPr>
            <a:r>
              <a:rPr lang="en" sz="1100">
                <a:solidFill>
                  <a:schemeClr val="dk1"/>
                </a:solidFill>
              </a:rPr>
              <a:t>One community college that is too small to launch and IR, is collecting articles/documents written on campus and create a yearbook of the academic output</a:t>
            </a:r>
            <a:endParaRPr sz="1200">
              <a:solidFill>
                <a:schemeClr val="dk1"/>
              </a:solidFill>
              <a:latin typeface="Calibri"/>
              <a:ea typeface="Calibri"/>
              <a:cs typeface="Calibri"/>
              <a:sym typeface="Calibri"/>
            </a:endParaRPr>
          </a:p>
        </p:txBody>
      </p:sp>
      <p:sp>
        <p:nvSpPr>
          <p:cNvPr id="297" name="Shape 297"/>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16086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Shape 3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5" name="Shape 3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Creativity and collaboration: </a:t>
            </a:r>
            <a:endParaRPr/>
          </a:p>
        </p:txBody>
      </p:sp>
    </p:spTree>
    <p:extLst>
      <p:ext uri="{BB962C8B-B14F-4D97-AF65-F5344CB8AC3E}">
        <p14:creationId xmlns:p14="http://schemas.microsoft.com/office/powerpoint/2010/main" val="2935986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1" name="Shape 3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One community college that is too small to launch and IR, is collecting articles/documents written on campus and create a yearbook of the academic output</a:t>
            </a:r>
            <a:endParaRPr/>
          </a:p>
          <a:p>
            <a:pPr marL="0" lvl="0" indent="0" rtl="0">
              <a:spcBef>
                <a:spcPts val="0"/>
              </a:spcBef>
              <a:spcAft>
                <a:spcPts val="0"/>
              </a:spcAft>
              <a:buNone/>
            </a:pPr>
            <a:endParaRPr/>
          </a:p>
        </p:txBody>
      </p:sp>
    </p:spTree>
    <p:extLst>
      <p:ext uri="{BB962C8B-B14F-4D97-AF65-F5344CB8AC3E}">
        <p14:creationId xmlns:p14="http://schemas.microsoft.com/office/powerpoint/2010/main" val="3687451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9" name="Shape 3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677854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Shape 32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Shape 328"/>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chemeClr val="dk1"/>
              </a:buClr>
              <a:buSzPts val="1100"/>
              <a:buFont typeface="Arial"/>
              <a:buNone/>
            </a:pPr>
            <a:r>
              <a:rPr lang="en" sz="1100">
                <a:solidFill>
                  <a:schemeClr val="dk1"/>
                </a:solidFill>
              </a:rPr>
              <a:t>We work with 190 libraries and cultural heritage organizations trying to promote and capture MN history and culture - venue to display and hopefully, in the future retain, these titles</a:t>
            </a:r>
            <a:endParaRPr sz="1100">
              <a:solidFill>
                <a:schemeClr val="dk1"/>
              </a:solidFill>
            </a:endParaRPr>
          </a:p>
          <a:p>
            <a:pPr marL="0" lvl="0" indent="0" rtl="0">
              <a:spcBef>
                <a:spcPts val="0"/>
              </a:spcBef>
              <a:spcAft>
                <a:spcPts val="0"/>
              </a:spcAft>
              <a:buClr>
                <a:schemeClr val="dk1"/>
              </a:buClr>
              <a:buSzPts val="1100"/>
              <a:buFont typeface="Arial"/>
              <a:buNone/>
            </a:pPr>
            <a:endParaRPr sz="1100">
              <a:solidFill>
                <a:schemeClr val="dk1"/>
              </a:solidFill>
            </a:endParaRPr>
          </a:p>
          <a:p>
            <a:pPr marL="0" lvl="0" indent="0" rtl="0">
              <a:spcBef>
                <a:spcPts val="0"/>
              </a:spcBef>
              <a:spcAft>
                <a:spcPts val="0"/>
              </a:spcAft>
              <a:buClr>
                <a:schemeClr val="dk1"/>
              </a:buClr>
              <a:buSzPts val="1100"/>
              <a:buFont typeface="Arial"/>
              <a:buNone/>
            </a:pPr>
            <a:r>
              <a:rPr lang="en" sz="1100">
                <a:solidFill>
                  <a:schemeClr val="dk1"/>
                </a:solidFill>
              </a:rPr>
              <a:t>Not are we partnering with publics - but we’re planning more outreach to cultural heritage</a:t>
            </a:r>
            <a:endParaRPr sz="1100">
              <a:solidFill>
                <a:schemeClr val="dk1"/>
              </a:solidFill>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29" name="Shape 329"/>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2823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r>
              <a:rPr lang="en" sz="800"/>
              <a:t>https://whitegirlsbelike.com/category/i-probably-have-ghosts-in-my-attic/</a:t>
            </a:r>
            <a:endParaRPr sz="800"/>
          </a:p>
        </p:txBody>
      </p:sp>
      <p:sp>
        <p:nvSpPr>
          <p:cNvPr id="335" name="Shape 33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6987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1" name="Shape 34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906888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8" name="Shape 3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302465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Shape 3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6" name="Shape 35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594862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2" name="Shape 36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31108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Shape 3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9" name="Shape 36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29396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Shape 3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5" name="Shape 3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37899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514349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Shape 3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7" name="Shape 38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611062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Shape 3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2" name="Shape 3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968173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Shape 3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8" name="Shape 39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282387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5" name="Shape 4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Lake Superior College</a:t>
            </a:r>
            <a:endParaRPr/>
          </a:p>
        </p:txBody>
      </p:sp>
    </p:spTree>
    <p:extLst>
      <p:ext uri="{BB962C8B-B14F-4D97-AF65-F5344CB8AC3E}">
        <p14:creationId xmlns:p14="http://schemas.microsoft.com/office/powerpoint/2010/main" val="19299673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3" name="Shape 41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Lake Superior College</a:t>
            </a:r>
            <a:endParaRPr/>
          </a:p>
        </p:txBody>
      </p:sp>
    </p:spTree>
    <p:extLst>
      <p:ext uri="{BB962C8B-B14F-4D97-AF65-F5344CB8AC3E}">
        <p14:creationId xmlns:p14="http://schemas.microsoft.com/office/powerpoint/2010/main" val="29071695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Shape 4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9" name="Shape 4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Winona State - Leadership courses</a:t>
            </a:r>
            <a:endParaRPr/>
          </a:p>
        </p:txBody>
      </p:sp>
    </p:spTree>
    <p:extLst>
      <p:ext uri="{BB962C8B-B14F-4D97-AF65-F5344CB8AC3E}">
        <p14:creationId xmlns:p14="http://schemas.microsoft.com/office/powerpoint/2010/main" val="5960080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Shape 42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Shape 427"/>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Book created by a student </a:t>
            </a:r>
            <a:endParaRPr sz="1200" b="0" i="0" u="none" strike="noStrike" cap="none">
              <a:solidFill>
                <a:schemeClr val="dk1"/>
              </a:solidFill>
              <a:latin typeface="Calibri"/>
              <a:ea typeface="Calibri"/>
              <a:cs typeface="Calibri"/>
              <a:sym typeface="Calibri"/>
            </a:endParaRPr>
          </a:p>
        </p:txBody>
      </p:sp>
      <p:sp>
        <p:nvSpPr>
          <p:cNvPr id="428" name="Shape 428"/>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33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9538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Shape 4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7" name="Shape 43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694816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Shape 4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5" name="Shape 44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3679331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Shape 4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1" name="Shape 45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2171955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Shape 4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7" name="Shape 45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530592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Shape 4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3" name="Shape 46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2417923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Shape 4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1" name="Shape 47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1166110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Shape 4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6" name="Shape 47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988608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1" name="Shape 4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8881674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Shape 4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8" name="Shape 48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517906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5" name="Shape 49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6045820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Shape 5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2" name="Shape 50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813762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Shape 5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9" name="Shape 50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I Like this slide!</a:t>
            </a:r>
            <a:endParaRPr/>
          </a:p>
        </p:txBody>
      </p:sp>
    </p:spTree>
    <p:extLst>
      <p:ext uri="{BB962C8B-B14F-4D97-AF65-F5344CB8AC3E}">
        <p14:creationId xmlns:p14="http://schemas.microsoft.com/office/powerpoint/2010/main" val="7770463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Shape 5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6" name="Shape 51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3043457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Shape 5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2" name="Shape 52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5322403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Shape 5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8" name="Shape 52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3331099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Shape 5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5" name="Shape 5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4986387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Shape 5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2" name="Shape 5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904053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Shape 5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0" name="Shape 5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2923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Shape 4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Shape 4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pic>
        <p:nvPicPr>
          <p:cNvPr id="57" name="Shape 57"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58" name="Shape 58"/>
          <p:cNvSpPr txBox="1">
            <a:spLocks noGrp="1"/>
          </p:cNvSpPr>
          <p:nvPr>
            <p:ph type="title"/>
          </p:nvPr>
        </p:nvSpPr>
        <p:spPr>
          <a:xfrm>
            <a:off x="514351" y="457200"/>
            <a:ext cx="7598700" cy="10923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59" name="Shape 59"/>
          <p:cNvSpPr txBox="1">
            <a:spLocks noGrp="1"/>
          </p:cNvSpPr>
          <p:nvPr>
            <p:ph type="body" idx="1"/>
          </p:nvPr>
        </p:nvSpPr>
        <p:spPr>
          <a:xfrm>
            <a:off x="514351" y="1606550"/>
            <a:ext cx="7598700" cy="2736900"/>
          </a:xfrm>
          <a:prstGeom prst="rect">
            <a:avLst/>
          </a:prstGeom>
          <a:noFill/>
          <a:ln>
            <a:noFill/>
          </a:ln>
        </p:spPr>
        <p:txBody>
          <a:bodyPr spcFirstLastPara="1" wrap="square" lIns="68575" tIns="68575" rIns="68575" bIns="68575" anchor="ctr" anchorCtr="0"/>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60" name="Shape 60"/>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61" name="Shape 61"/>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62" name="Shape 62"/>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chemeClr val="lt1"/>
                </a:solidFill>
                <a:latin typeface="Calibri"/>
                <a:ea typeface="Calibri"/>
                <a:cs typeface="Calibri"/>
                <a:sym typeface="Calibri"/>
              </a:defRPr>
            </a:lvl1pPr>
            <a:lvl2pPr marL="0" marR="0" lvl="1" indent="0" algn="r" rtl="0">
              <a:spcBef>
                <a:spcPts val="0"/>
              </a:spcBef>
              <a:buNone/>
              <a:defRPr sz="800" b="0" i="0" u="none" strike="noStrike" cap="none">
                <a:solidFill>
                  <a:schemeClr val="lt1"/>
                </a:solidFill>
                <a:latin typeface="Calibri"/>
                <a:ea typeface="Calibri"/>
                <a:cs typeface="Calibri"/>
                <a:sym typeface="Calibri"/>
              </a:defRPr>
            </a:lvl2pPr>
            <a:lvl3pPr marL="0" marR="0" lvl="2" indent="0" algn="r" rtl="0">
              <a:spcBef>
                <a:spcPts val="0"/>
              </a:spcBef>
              <a:buNone/>
              <a:defRPr sz="800" b="0" i="0" u="none" strike="noStrike" cap="none">
                <a:solidFill>
                  <a:schemeClr val="lt1"/>
                </a:solidFill>
                <a:latin typeface="Calibri"/>
                <a:ea typeface="Calibri"/>
                <a:cs typeface="Calibri"/>
                <a:sym typeface="Calibri"/>
              </a:defRPr>
            </a:lvl3pPr>
            <a:lvl4pPr marL="0" marR="0" lvl="3" indent="0" algn="r" rtl="0">
              <a:spcBef>
                <a:spcPts val="0"/>
              </a:spcBef>
              <a:buNone/>
              <a:defRPr sz="800" b="0" i="0" u="none" strike="noStrike" cap="none">
                <a:solidFill>
                  <a:schemeClr val="lt1"/>
                </a:solidFill>
                <a:latin typeface="Calibri"/>
                <a:ea typeface="Calibri"/>
                <a:cs typeface="Calibri"/>
                <a:sym typeface="Calibri"/>
              </a:defRPr>
            </a:lvl4pPr>
            <a:lvl5pPr marL="0" marR="0" lvl="4" indent="0" algn="r" rtl="0">
              <a:spcBef>
                <a:spcPts val="0"/>
              </a:spcBef>
              <a:buNone/>
              <a:defRPr sz="800" b="0" i="0" u="none" strike="noStrike" cap="none">
                <a:solidFill>
                  <a:schemeClr val="lt1"/>
                </a:solidFill>
                <a:latin typeface="Calibri"/>
                <a:ea typeface="Calibri"/>
                <a:cs typeface="Calibri"/>
                <a:sym typeface="Calibri"/>
              </a:defRPr>
            </a:lvl5pPr>
            <a:lvl6pPr marL="0" marR="0" lvl="5" indent="0" algn="r" rtl="0">
              <a:spcBef>
                <a:spcPts val="0"/>
              </a:spcBef>
              <a:buNone/>
              <a:defRPr sz="800" b="0" i="0" u="none" strike="noStrike" cap="none">
                <a:solidFill>
                  <a:schemeClr val="lt1"/>
                </a:solidFill>
                <a:latin typeface="Calibri"/>
                <a:ea typeface="Calibri"/>
                <a:cs typeface="Calibri"/>
                <a:sym typeface="Calibri"/>
              </a:defRPr>
            </a:lvl6pPr>
            <a:lvl7pPr marL="0" marR="0" lvl="6" indent="0" algn="r" rtl="0">
              <a:spcBef>
                <a:spcPts val="0"/>
              </a:spcBef>
              <a:buNone/>
              <a:defRPr sz="800" b="0" i="0" u="none" strike="noStrike" cap="none">
                <a:solidFill>
                  <a:schemeClr val="lt1"/>
                </a:solidFill>
                <a:latin typeface="Calibri"/>
                <a:ea typeface="Calibri"/>
                <a:cs typeface="Calibri"/>
                <a:sym typeface="Calibri"/>
              </a:defRPr>
            </a:lvl7pPr>
            <a:lvl8pPr marL="0" marR="0" lvl="7" indent="0" algn="r" rtl="0">
              <a:spcBef>
                <a:spcPts val="0"/>
              </a:spcBef>
              <a:buNone/>
              <a:defRPr sz="800" b="0" i="0" u="none" strike="noStrike" cap="none">
                <a:solidFill>
                  <a:schemeClr val="lt1"/>
                </a:solidFill>
                <a:latin typeface="Calibri"/>
                <a:ea typeface="Calibri"/>
                <a:cs typeface="Calibri"/>
                <a:sym typeface="Calibri"/>
              </a:defRPr>
            </a:lvl8pPr>
            <a:lvl9pPr marL="0" marR="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
        <p:cNvGrpSpPr/>
        <p:nvPr/>
      </p:nvGrpSpPr>
      <p:grpSpPr>
        <a:xfrm>
          <a:off x="0" y="0"/>
          <a:ext cx="0" cy="0"/>
          <a:chOff x="0" y="0"/>
          <a:chExt cx="0" cy="0"/>
        </a:xfrm>
      </p:grpSpPr>
      <p:pic>
        <p:nvPicPr>
          <p:cNvPr id="64" name="Shape 64"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65" name="Shape 65"/>
          <p:cNvSpPr txBox="1">
            <a:spLocks noGrp="1"/>
          </p:cNvSpPr>
          <p:nvPr>
            <p:ph type="title"/>
          </p:nvPr>
        </p:nvSpPr>
        <p:spPr>
          <a:xfrm>
            <a:off x="514351" y="457200"/>
            <a:ext cx="7598700" cy="10923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66" name="Shape 66"/>
          <p:cNvSpPr txBox="1">
            <a:spLocks noGrp="1"/>
          </p:cNvSpPr>
          <p:nvPr>
            <p:ph type="body" idx="1"/>
          </p:nvPr>
        </p:nvSpPr>
        <p:spPr>
          <a:xfrm>
            <a:off x="514352" y="1606550"/>
            <a:ext cx="3746400" cy="2736900"/>
          </a:xfrm>
          <a:prstGeom prst="rect">
            <a:avLst/>
          </a:prstGeom>
          <a:noFill/>
          <a:ln>
            <a:noFill/>
          </a:ln>
        </p:spPr>
        <p:txBody>
          <a:bodyPr spcFirstLastPara="1" wrap="square" lIns="68575" tIns="68575" rIns="68575" bIns="68575" anchor="ctr" anchorCtr="0"/>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67" name="Shape 67"/>
          <p:cNvSpPr txBox="1">
            <a:spLocks noGrp="1"/>
          </p:cNvSpPr>
          <p:nvPr>
            <p:ph type="body" idx="2"/>
          </p:nvPr>
        </p:nvSpPr>
        <p:spPr>
          <a:xfrm>
            <a:off x="4366421" y="1606550"/>
            <a:ext cx="3746400" cy="2736900"/>
          </a:xfrm>
          <a:prstGeom prst="rect">
            <a:avLst/>
          </a:prstGeom>
          <a:noFill/>
          <a:ln>
            <a:noFill/>
          </a:ln>
        </p:spPr>
        <p:txBody>
          <a:bodyPr spcFirstLastPara="1" wrap="square" lIns="68575" tIns="68575" rIns="68575" bIns="68575" anchor="ctr" anchorCtr="0"/>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68" name="Shape 68"/>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69" name="Shape 69"/>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70" name="Shape 70"/>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chemeClr val="lt1"/>
                </a:solidFill>
                <a:latin typeface="Calibri"/>
                <a:ea typeface="Calibri"/>
                <a:cs typeface="Calibri"/>
                <a:sym typeface="Calibri"/>
              </a:defRPr>
            </a:lvl1pPr>
            <a:lvl2pPr marL="0" marR="0" lvl="1" indent="0" algn="r" rtl="0">
              <a:spcBef>
                <a:spcPts val="0"/>
              </a:spcBef>
              <a:buNone/>
              <a:defRPr sz="800" b="0" i="0" u="none" strike="noStrike" cap="none">
                <a:solidFill>
                  <a:schemeClr val="lt1"/>
                </a:solidFill>
                <a:latin typeface="Calibri"/>
                <a:ea typeface="Calibri"/>
                <a:cs typeface="Calibri"/>
                <a:sym typeface="Calibri"/>
              </a:defRPr>
            </a:lvl2pPr>
            <a:lvl3pPr marL="0" marR="0" lvl="2" indent="0" algn="r" rtl="0">
              <a:spcBef>
                <a:spcPts val="0"/>
              </a:spcBef>
              <a:buNone/>
              <a:defRPr sz="800" b="0" i="0" u="none" strike="noStrike" cap="none">
                <a:solidFill>
                  <a:schemeClr val="lt1"/>
                </a:solidFill>
                <a:latin typeface="Calibri"/>
                <a:ea typeface="Calibri"/>
                <a:cs typeface="Calibri"/>
                <a:sym typeface="Calibri"/>
              </a:defRPr>
            </a:lvl3pPr>
            <a:lvl4pPr marL="0" marR="0" lvl="3" indent="0" algn="r" rtl="0">
              <a:spcBef>
                <a:spcPts val="0"/>
              </a:spcBef>
              <a:buNone/>
              <a:defRPr sz="800" b="0" i="0" u="none" strike="noStrike" cap="none">
                <a:solidFill>
                  <a:schemeClr val="lt1"/>
                </a:solidFill>
                <a:latin typeface="Calibri"/>
                <a:ea typeface="Calibri"/>
                <a:cs typeface="Calibri"/>
                <a:sym typeface="Calibri"/>
              </a:defRPr>
            </a:lvl4pPr>
            <a:lvl5pPr marL="0" marR="0" lvl="4" indent="0" algn="r" rtl="0">
              <a:spcBef>
                <a:spcPts val="0"/>
              </a:spcBef>
              <a:buNone/>
              <a:defRPr sz="800" b="0" i="0" u="none" strike="noStrike" cap="none">
                <a:solidFill>
                  <a:schemeClr val="lt1"/>
                </a:solidFill>
                <a:latin typeface="Calibri"/>
                <a:ea typeface="Calibri"/>
                <a:cs typeface="Calibri"/>
                <a:sym typeface="Calibri"/>
              </a:defRPr>
            </a:lvl5pPr>
            <a:lvl6pPr marL="0" marR="0" lvl="5" indent="0" algn="r" rtl="0">
              <a:spcBef>
                <a:spcPts val="0"/>
              </a:spcBef>
              <a:buNone/>
              <a:defRPr sz="800" b="0" i="0" u="none" strike="noStrike" cap="none">
                <a:solidFill>
                  <a:schemeClr val="lt1"/>
                </a:solidFill>
                <a:latin typeface="Calibri"/>
                <a:ea typeface="Calibri"/>
                <a:cs typeface="Calibri"/>
                <a:sym typeface="Calibri"/>
              </a:defRPr>
            </a:lvl6pPr>
            <a:lvl7pPr marL="0" marR="0" lvl="6" indent="0" algn="r" rtl="0">
              <a:spcBef>
                <a:spcPts val="0"/>
              </a:spcBef>
              <a:buNone/>
              <a:defRPr sz="800" b="0" i="0" u="none" strike="noStrike" cap="none">
                <a:solidFill>
                  <a:schemeClr val="lt1"/>
                </a:solidFill>
                <a:latin typeface="Calibri"/>
                <a:ea typeface="Calibri"/>
                <a:cs typeface="Calibri"/>
                <a:sym typeface="Calibri"/>
              </a:defRPr>
            </a:lvl7pPr>
            <a:lvl8pPr marL="0" marR="0" lvl="7" indent="0" algn="r" rtl="0">
              <a:spcBef>
                <a:spcPts val="0"/>
              </a:spcBef>
              <a:buNone/>
              <a:defRPr sz="800" b="0" i="0" u="none" strike="noStrike" cap="none">
                <a:solidFill>
                  <a:schemeClr val="lt1"/>
                </a:solidFill>
                <a:latin typeface="Calibri"/>
                <a:ea typeface="Calibri"/>
                <a:cs typeface="Calibri"/>
                <a:sym typeface="Calibri"/>
              </a:defRPr>
            </a:lvl8pPr>
            <a:lvl9pPr marL="0" marR="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71"/>
        <p:cNvGrpSpPr/>
        <p:nvPr/>
      </p:nvGrpSpPr>
      <p:grpSpPr>
        <a:xfrm>
          <a:off x="0" y="0"/>
          <a:ext cx="0" cy="0"/>
          <a:chOff x="0" y="0"/>
          <a:chExt cx="0" cy="0"/>
        </a:xfrm>
      </p:grpSpPr>
      <p:pic>
        <p:nvPicPr>
          <p:cNvPr id="72" name="Shape 72" descr="Celestia-R1---OverlayTitleHD.png"/>
          <p:cNvPicPr preferRelativeResize="0"/>
          <p:nvPr/>
        </p:nvPicPr>
        <p:blipFill rotWithShape="1">
          <a:blip r:embed="rId3">
            <a:alphaModFix/>
          </a:blip>
          <a:srcRect/>
          <a:stretch/>
        </p:blipFill>
        <p:spPr>
          <a:xfrm>
            <a:off x="0" y="0"/>
            <a:ext cx="9141619" cy="5142161"/>
          </a:xfrm>
          <a:prstGeom prst="rect">
            <a:avLst/>
          </a:prstGeom>
          <a:noFill/>
          <a:ln>
            <a:noFill/>
          </a:ln>
        </p:spPr>
      </p:pic>
      <p:sp>
        <p:nvSpPr>
          <p:cNvPr id="73" name="Shape 73"/>
          <p:cNvSpPr txBox="1">
            <a:spLocks noGrp="1"/>
          </p:cNvSpPr>
          <p:nvPr>
            <p:ph type="ctrTitle"/>
          </p:nvPr>
        </p:nvSpPr>
        <p:spPr>
          <a:xfrm>
            <a:off x="2971799" y="1473200"/>
            <a:ext cx="5398200" cy="1816200"/>
          </a:xfrm>
          <a:prstGeom prst="rect">
            <a:avLst/>
          </a:prstGeom>
          <a:noFill/>
          <a:ln>
            <a:noFill/>
          </a:ln>
        </p:spPr>
        <p:txBody>
          <a:bodyPr spcFirstLastPara="1" wrap="square" lIns="68575" tIns="68575" rIns="68575" bIns="68575" anchor="b" anchorCtr="0"/>
          <a:lstStyle>
            <a:lvl1pPr marR="0" lvl="0" algn="r" rtl="0">
              <a:spcBef>
                <a:spcPts val="0"/>
              </a:spcBef>
              <a:spcAft>
                <a:spcPts val="0"/>
              </a:spcAft>
              <a:buClr>
                <a:schemeClr val="lt1"/>
              </a:buClr>
              <a:buSzPts val="3600"/>
              <a:buFont typeface="Calibri"/>
              <a:buNone/>
              <a:defRPr sz="36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74" name="Shape 74"/>
          <p:cNvSpPr txBox="1">
            <a:spLocks noGrp="1"/>
          </p:cNvSpPr>
          <p:nvPr>
            <p:ph type="subTitle" idx="1"/>
          </p:nvPr>
        </p:nvSpPr>
        <p:spPr>
          <a:xfrm>
            <a:off x="2971799" y="3289299"/>
            <a:ext cx="5398200" cy="1054200"/>
          </a:xfrm>
          <a:prstGeom prst="rect">
            <a:avLst/>
          </a:prstGeom>
          <a:noFill/>
          <a:ln>
            <a:noFill/>
          </a:ln>
        </p:spPr>
        <p:txBody>
          <a:bodyPr spcFirstLastPara="1" wrap="square" lIns="68575" tIns="68575" rIns="68575" bIns="68575" anchor="t" anchorCtr="0"/>
          <a:lstStyle>
            <a:lvl1pPr marR="0" lvl="0" algn="r" rtl="0">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ctr"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2pPr>
            <a:lvl3pPr marR="0" lvl="2" algn="ctr"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3pPr>
            <a:lvl4pPr marR="0" lvl="3" algn="ctr"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4pPr>
            <a:lvl5pPr marR="0" lvl="4" algn="ctr"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5pPr>
            <a:lvl6pPr marR="0" lvl="5" algn="ctr"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6pPr>
            <a:lvl7pPr marR="0" lvl="6" algn="ctr"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7pPr>
            <a:lvl8pPr marR="0" lvl="7" algn="ctr"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8pPr>
            <a:lvl9pPr marR="0" lvl="8" algn="ctr" rtl="0">
              <a:spcBef>
                <a:spcPts val="800"/>
              </a:spcBef>
              <a:spcAft>
                <a:spcPts val="800"/>
              </a:spcAft>
              <a:buClr>
                <a:schemeClr val="lt1"/>
              </a:buClr>
              <a:buSzPts val="900"/>
              <a:buFont typeface="Arial"/>
              <a:buNone/>
              <a:defRPr sz="900" b="0" i="0" u="none" strike="noStrike" cap="none">
                <a:solidFill>
                  <a:schemeClr val="lt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6699418"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2971799" y="4402931"/>
            <a:ext cx="36705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7956718"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chemeClr val="lt1"/>
                </a:solidFill>
                <a:latin typeface="Calibri"/>
                <a:ea typeface="Calibri"/>
                <a:cs typeface="Calibri"/>
                <a:sym typeface="Calibri"/>
              </a:defRPr>
            </a:lvl1pPr>
            <a:lvl2pPr marL="0" marR="0" lvl="1" indent="0" algn="r" rtl="0">
              <a:spcBef>
                <a:spcPts val="0"/>
              </a:spcBef>
              <a:buNone/>
              <a:defRPr sz="800" b="0" i="0" u="none" strike="noStrike" cap="none">
                <a:solidFill>
                  <a:schemeClr val="lt1"/>
                </a:solidFill>
                <a:latin typeface="Calibri"/>
                <a:ea typeface="Calibri"/>
                <a:cs typeface="Calibri"/>
                <a:sym typeface="Calibri"/>
              </a:defRPr>
            </a:lvl2pPr>
            <a:lvl3pPr marL="0" marR="0" lvl="2" indent="0" algn="r" rtl="0">
              <a:spcBef>
                <a:spcPts val="0"/>
              </a:spcBef>
              <a:buNone/>
              <a:defRPr sz="800" b="0" i="0" u="none" strike="noStrike" cap="none">
                <a:solidFill>
                  <a:schemeClr val="lt1"/>
                </a:solidFill>
                <a:latin typeface="Calibri"/>
                <a:ea typeface="Calibri"/>
                <a:cs typeface="Calibri"/>
                <a:sym typeface="Calibri"/>
              </a:defRPr>
            </a:lvl3pPr>
            <a:lvl4pPr marL="0" marR="0" lvl="3" indent="0" algn="r" rtl="0">
              <a:spcBef>
                <a:spcPts val="0"/>
              </a:spcBef>
              <a:buNone/>
              <a:defRPr sz="800" b="0" i="0" u="none" strike="noStrike" cap="none">
                <a:solidFill>
                  <a:schemeClr val="lt1"/>
                </a:solidFill>
                <a:latin typeface="Calibri"/>
                <a:ea typeface="Calibri"/>
                <a:cs typeface="Calibri"/>
                <a:sym typeface="Calibri"/>
              </a:defRPr>
            </a:lvl4pPr>
            <a:lvl5pPr marL="0" marR="0" lvl="4" indent="0" algn="r" rtl="0">
              <a:spcBef>
                <a:spcPts val="0"/>
              </a:spcBef>
              <a:buNone/>
              <a:defRPr sz="800" b="0" i="0" u="none" strike="noStrike" cap="none">
                <a:solidFill>
                  <a:schemeClr val="lt1"/>
                </a:solidFill>
                <a:latin typeface="Calibri"/>
                <a:ea typeface="Calibri"/>
                <a:cs typeface="Calibri"/>
                <a:sym typeface="Calibri"/>
              </a:defRPr>
            </a:lvl5pPr>
            <a:lvl6pPr marL="0" marR="0" lvl="5" indent="0" algn="r" rtl="0">
              <a:spcBef>
                <a:spcPts val="0"/>
              </a:spcBef>
              <a:buNone/>
              <a:defRPr sz="800" b="0" i="0" u="none" strike="noStrike" cap="none">
                <a:solidFill>
                  <a:schemeClr val="lt1"/>
                </a:solidFill>
                <a:latin typeface="Calibri"/>
                <a:ea typeface="Calibri"/>
                <a:cs typeface="Calibri"/>
                <a:sym typeface="Calibri"/>
              </a:defRPr>
            </a:lvl6pPr>
            <a:lvl7pPr marL="0" marR="0" lvl="6" indent="0" algn="r" rtl="0">
              <a:spcBef>
                <a:spcPts val="0"/>
              </a:spcBef>
              <a:buNone/>
              <a:defRPr sz="800" b="0" i="0" u="none" strike="noStrike" cap="none">
                <a:solidFill>
                  <a:schemeClr val="lt1"/>
                </a:solidFill>
                <a:latin typeface="Calibri"/>
                <a:ea typeface="Calibri"/>
                <a:cs typeface="Calibri"/>
                <a:sym typeface="Calibri"/>
              </a:defRPr>
            </a:lvl7pPr>
            <a:lvl8pPr marL="0" marR="0" lvl="7" indent="0" algn="r" rtl="0">
              <a:spcBef>
                <a:spcPts val="0"/>
              </a:spcBef>
              <a:buNone/>
              <a:defRPr sz="800" b="0" i="0" u="none" strike="noStrike" cap="none">
                <a:solidFill>
                  <a:schemeClr val="lt1"/>
                </a:solidFill>
                <a:latin typeface="Calibri"/>
                <a:ea typeface="Calibri"/>
                <a:cs typeface="Calibri"/>
                <a:sym typeface="Calibri"/>
              </a:defRPr>
            </a:lvl8pPr>
            <a:lvl9pPr marL="0" marR="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
        <p:cNvGrpSpPr/>
        <p:nvPr/>
      </p:nvGrpSpPr>
      <p:grpSpPr>
        <a:xfrm>
          <a:off x="0" y="0"/>
          <a:ext cx="0" cy="0"/>
          <a:chOff x="0" y="0"/>
          <a:chExt cx="0" cy="0"/>
        </a:xfrm>
      </p:grpSpPr>
      <p:pic>
        <p:nvPicPr>
          <p:cNvPr id="79" name="Shape 79"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80" name="Shape 80"/>
          <p:cNvSpPr txBox="1">
            <a:spLocks noGrp="1"/>
          </p:cNvSpPr>
          <p:nvPr>
            <p:ph type="title"/>
          </p:nvPr>
        </p:nvSpPr>
        <p:spPr>
          <a:xfrm>
            <a:off x="514350" y="2481436"/>
            <a:ext cx="7598700" cy="1101600"/>
          </a:xfrm>
          <a:prstGeom prst="rect">
            <a:avLst/>
          </a:prstGeom>
          <a:noFill/>
          <a:ln>
            <a:noFill/>
          </a:ln>
        </p:spPr>
        <p:txBody>
          <a:bodyPr spcFirstLastPara="1" wrap="square" lIns="68575" tIns="68575" rIns="68575" bIns="68575" anchor="b" anchorCtr="0"/>
          <a:lstStyle>
            <a:lvl1pPr marR="0" lvl="0" algn="l" rtl="0">
              <a:spcBef>
                <a:spcPts val="0"/>
              </a:spcBef>
              <a:spcAft>
                <a:spcPts val="0"/>
              </a:spcAft>
              <a:buClr>
                <a:schemeClr val="lt1"/>
              </a:buClr>
              <a:buSzPts val="3000"/>
              <a:buFont typeface="Calibri"/>
              <a:buNone/>
              <a:defRPr sz="30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81" name="Shape 81"/>
          <p:cNvSpPr txBox="1">
            <a:spLocks noGrp="1"/>
          </p:cNvSpPr>
          <p:nvPr>
            <p:ph type="body" idx="1"/>
          </p:nvPr>
        </p:nvSpPr>
        <p:spPr>
          <a:xfrm>
            <a:off x="514349" y="3583036"/>
            <a:ext cx="7598700" cy="645300"/>
          </a:xfrm>
          <a:prstGeom prst="rect">
            <a:avLst/>
          </a:prstGeom>
          <a:noFill/>
          <a:ln>
            <a:noFill/>
          </a:ln>
        </p:spPr>
        <p:txBody>
          <a:bodyPr spcFirstLastPara="1" wrap="square" lIns="68575" tIns="68575" rIns="68575" bIns="68575" anchor="t" anchorCtr="0"/>
          <a:lstStyle>
            <a:lvl1pPr marL="457200" marR="0" lvl="0" indent="-228600" algn="l" rtl="0">
              <a:spcBef>
                <a:spcPts val="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1100"/>
              <a:buFont typeface="Arial"/>
              <a:buNone/>
              <a:defRPr sz="1100" b="0" i="0" u="none" strike="noStrike" cap="none">
                <a:solidFill>
                  <a:schemeClr val="lt1"/>
                </a:solidFill>
                <a:latin typeface="Calibri"/>
                <a:ea typeface="Calibri"/>
                <a:cs typeface="Calibri"/>
                <a:sym typeface="Calibri"/>
              </a:defRPr>
            </a:lvl9pPr>
          </a:lstStyle>
          <a:p>
            <a:endParaRPr/>
          </a:p>
        </p:txBody>
      </p:sp>
      <p:sp>
        <p:nvSpPr>
          <p:cNvPr id="82" name="Shape 82"/>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83" name="Shape 83"/>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84" name="Shape 84"/>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514351" y="457200"/>
            <a:ext cx="7598700" cy="10923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87" name="Shape 87"/>
          <p:cNvSpPr txBox="1">
            <a:spLocks noGrp="1"/>
          </p:cNvSpPr>
          <p:nvPr>
            <p:ph type="body" idx="1"/>
          </p:nvPr>
        </p:nvSpPr>
        <p:spPr>
          <a:xfrm>
            <a:off x="730253" y="1663700"/>
            <a:ext cx="3531900" cy="432300"/>
          </a:xfrm>
          <a:prstGeom prst="rect">
            <a:avLst/>
          </a:prstGeom>
          <a:noFill/>
          <a:ln>
            <a:noFill/>
          </a:ln>
        </p:spPr>
        <p:txBody>
          <a:bodyPr spcFirstLastPara="1" wrap="square" lIns="68575" tIns="68575" rIns="68575" bIns="68575" anchor="b" anchorCtr="0"/>
          <a:lstStyle>
            <a:lvl1pPr marL="457200" marR="0" lvl="0" indent="-228600" algn="l" rtl="0">
              <a:spcBef>
                <a:spcPts val="0"/>
              </a:spcBef>
              <a:spcAft>
                <a:spcPts val="0"/>
              </a:spcAft>
              <a:buClr>
                <a:schemeClr val="lt1"/>
              </a:buClr>
              <a:buSzPts val="2100"/>
              <a:buFont typeface="Arial"/>
              <a:buNone/>
              <a:defRPr sz="21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1400"/>
              <a:buFont typeface="Arial"/>
              <a:buNone/>
              <a:defRPr sz="1400" b="1"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1200"/>
              <a:buFont typeface="Arial"/>
              <a:buNone/>
              <a:defRPr sz="1200" b="1" i="0" u="none" strike="noStrike" cap="none">
                <a:solidFill>
                  <a:schemeClr val="lt1"/>
                </a:solidFill>
                <a:latin typeface="Calibri"/>
                <a:ea typeface="Calibri"/>
                <a:cs typeface="Calibri"/>
                <a:sym typeface="Calibri"/>
              </a:defRPr>
            </a:lvl9pPr>
          </a:lstStyle>
          <a:p>
            <a:endParaRPr/>
          </a:p>
        </p:txBody>
      </p:sp>
      <p:sp>
        <p:nvSpPr>
          <p:cNvPr id="88" name="Shape 88"/>
          <p:cNvSpPr txBox="1">
            <a:spLocks noGrp="1"/>
          </p:cNvSpPr>
          <p:nvPr>
            <p:ph type="body" idx="2"/>
          </p:nvPr>
        </p:nvSpPr>
        <p:spPr>
          <a:xfrm>
            <a:off x="514351" y="2152651"/>
            <a:ext cx="3747600" cy="2190600"/>
          </a:xfrm>
          <a:prstGeom prst="rect">
            <a:avLst/>
          </a:prstGeom>
          <a:noFill/>
          <a:ln>
            <a:noFill/>
          </a:ln>
        </p:spPr>
        <p:txBody>
          <a:bodyPr spcFirstLastPara="1" wrap="square" lIns="68575" tIns="68575" rIns="68575" bIns="68575" anchor="t" anchorCtr="0"/>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89" name="Shape 89"/>
          <p:cNvSpPr txBox="1">
            <a:spLocks noGrp="1"/>
          </p:cNvSpPr>
          <p:nvPr>
            <p:ph type="body" idx="3"/>
          </p:nvPr>
        </p:nvSpPr>
        <p:spPr>
          <a:xfrm>
            <a:off x="4572002" y="1670050"/>
            <a:ext cx="3542100" cy="432300"/>
          </a:xfrm>
          <a:prstGeom prst="rect">
            <a:avLst/>
          </a:prstGeom>
          <a:noFill/>
          <a:ln>
            <a:noFill/>
          </a:ln>
        </p:spPr>
        <p:txBody>
          <a:bodyPr spcFirstLastPara="1" wrap="square" lIns="68575" tIns="68575" rIns="68575" bIns="68575" anchor="b" anchorCtr="0"/>
          <a:lstStyle>
            <a:lvl1pPr marL="457200" marR="0" lvl="0" indent="-228600" algn="l" rtl="0">
              <a:spcBef>
                <a:spcPts val="0"/>
              </a:spcBef>
              <a:spcAft>
                <a:spcPts val="0"/>
              </a:spcAft>
              <a:buClr>
                <a:schemeClr val="lt1"/>
              </a:buClr>
              <a:buSzPts val="2100"/>
              <a:buFont typeface="Arial"/>
              <a:buNone/>
              <a:defRPr sz="21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1500"/>
              <a:buFont typeface="Arial"/>
              <a:buNone/>
              <a:defRPr sz="1500" b="1"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1400"/>
              <a:buFont typeface="Arial"/>
              <a:buNone/>
              <a:defRPr sz="1400" b="1"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1200"/>
              <a:buFont typeface="Arial"/>
              <a:buNone/>
              <a:defRPr sz="1200" b="1"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1200"/>
              <a:buFont typeface="Arial"/>
              <a:buNone/>
              <a:defRPr sz="1200" b="1" i="0" u="none" strike="noStrike" cap="none">
                <a:solidFill>
                  <a:schemeClr val="lt1"/>
                </a:solidFill>
                <a:latin typeface="Calibri"/>
                <a:ea typeface="Calibri"/>
                <a:cs typeface="Calibri"/>
                <a:sym typeface="Calibri"/>
              </a:defRPr>
            </a:lvl9pPr>
          </a:lstStyle>
          <a:p>
            <a:endParaRPr/>
          </a:p>
        </p:txBody>
      </p:sp>
      <p:sp>
        <p:nvSpPr>
          <p:cNvPr id="90" name="Shape 90"/>
          <p:cNvSpPr txBox="1">
            <a:spLocks noGrp="1"/>
          </p:cNvSpPr>
          <p:nvPr>
            <p:ph type="body" idx="4"/>
          </p:nvPr>
        </p:nvSpPr>
        <p:spPr>
          <a:xfrm>
            <a:off x="4367612" y="2152651"/>
            <a:ext cx="3746400" cy="2190600"/>
          </a:xfrm>
          <a:prstGeom prst="rect">
            <a:avLst/>
          </a:prstGeom>
          <a:noFill/>
          <a:ln>
            <a:noFill/>
          </a:ln>
        </p:spPr>
        <p:txBody>
          <a:bodyPr spcFirstLastPara="1" wrap="square" lIns="68575" tIns="68575" rIns="68575" bIns="68575" anchor="t" anchorCtr="0"/>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91" name="Shape 91"/>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92" name="Shape 92"/>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93" name="Shape 93"/>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pic>
        <p:nvPicPr>
          <p:cNvPr id="95" name="Shape 95"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96" name="Shape 96"/>
          <p:cNvSpPr txBox="1">
            <a:spLocks noGrp="1"/>
          </p:cNvSpPr>
          <p:nvPr>
            <p:ph type="title"/>
          </p:nvPr>
        </p:nvSpPr>
        <p:spPr>
          <a:xfrm>
            <a:off x="514351" y="457200"/>
            <a:ext cx="7598700" cy="10923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97" name="Shape 97"/>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98" name="Shape 98"/>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99" name="Shape 99"/>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0"/>
        <p:cNvGrpSpPr/>
        <p:nvPr/>
      </p:nvGrpSpPr>
      <p:grpSpPr>
        <a:xfrm>
          <a:off x="0" y="0"/>
          <a:ext cx="0" cy="0"/>
          <a:chOff x="0" y="0"/>
          <a:chExt cx="0" cy="0"/>
        </a:xfrm>
      </p:grpSpPr>
      <p:pic>
        <p:nvPicPr>
          <p:cNvPr id="101" name="Shape 101"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02" name="Shape 102"/>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03" name="Shape 103"/>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04" name="Shape 104"/>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5"/>
        <p:cNvGrpSpPr/>
        <p:nvPr/>
      </p:nvGrpSpPr>
      <p:grpSpPr>
        <a:xfrm>
          <a:off x="0" y="0"/>
          <a:ext cx="0" cy="0"/>
          <a:chOff x="0" y="0"/>
          <a:chExt cx="0" cy="0"/>
        </a:xfrm>
      </p:grpSpPr>
      <p:pic>
        <p:nvPicPr>
          <p:cNvPr id="106" name="Shape 106"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07" name="Shape 107"/>
          <p:cNvSpPr txBox="1">
            <a:spLocks noGrp="1"/>
          </p:cNvSpPr>
          <p:nvPr>
            <p:ph type="title"/>
          </p:nvPr>
        </p:nvSpPr>
        <p:spPr>
          <a:xfrm>
            <a:off x="514350" y="1555750"/>
            <a:ext cx="2760600" cy="1028700"/>
          </a:xfrm>
          <a:prstGeom prst="rect">
            <a:avLst/>
          </a:prstGeom>
          <a:noFill/>
          <a:ln>
            <a:noFill/>
          </a:ln>
        </p:spPr>
        <p:txBody>
          <a:bodyPr spcFirstLastPara="1" wrap="square" lIns="68575" tIns="68575" rIns="68575" bIns="68575" anchor="b" anchorCtr="0"/>
          <a:lstStyle>
            <a:lvl1pPr marR="0" lvl="0" algn="l" rtl="0">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08" name="Shape 108"/>
          <p:cNvSpPr txBox="1">
            <a:spLocks noGrp="1"/>
          </p:cNvSpPr>
          <p:nvPr>
            <p:ph type="body" idx="1"/>
          </p:nvPr>
        </p:nvSpPr>
        <p:spPr>
          <a:xfrm>
            <a:off x="3486151" y="457201"/>
            <a:ext cx="4626900" cy="3886200"/>
          </a:xfrm>
          <a:prstGeom prst="rect">
            <a:avLst/>
          </a:prstGeom>
          <a:noFill/>
          <a:ln>
            <a:noFill/>
          </a:ln>
        </p:spPr>
        <p:txBody>
          <a:bodyPr spcFirstLastPara="1" wrap="square" lIns="68575" tIns="68575" rIns="68575" bIns="68575" anchor="ctr" anchorCtr="0"/>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109" name="Shape 109"/>
          <p:cNvSpPr txBox="1">
            <a:spLocks noGrp="1"/>
          </p:cNvSpPr>
          <p:nvPr>
            <p:ph type="body" idx="2"/>
          </p:nvPr>
        </p:nvSpPr>
        <p:spPr>
          <a:xfrm>
            <a:off x="514350" y="2584450"/>
            <a:ext cx="2760600" cy="1371600"/>
          </a:xfrm>
          <a:prstGeom prst="rect">
            <a:avLst/>
          </a:prstGeom>
          <a:noFill/>
          <a:ln>
            <a:noFill/>
          </a:ln>
        </p:spPr>
        <p:txBody>
          <a:bodyPr spcFirstLastPara="1" wrap="square" lIns="68575" tIns="68575" rIns="68575" bIns="68575" anchor="t" anchorCtr="0"/>
          <a:lstStyle>
            <a:lvl1pPr marL="457200" marR="0" lvl="0" indent="-228600" algn="l" rtl="0">
              <a:spcBef>
                <a:spcPts val="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700"/>
              <a:buFont typeface="Arial"/>
              <a:buNone/>
              <a:defRPr sz="700" b="0" i="0" u="none" strike="noStrike" cap="none">
                <a:solidFill>
                  <a:schemeClr val="lt1"/>
                </a:solidFill>
                <a:latin typeface="Calibri"/>
                <a:ea typeface="Calibri"/>
                <a:cs typeface="Calibri"/>
                <a:sym typeface="Calibri"/>
              </a:defRPr>
            </a:lvl9pPr>
          </a:lstStyle>
          <a:p>
            <a:endParaRPr/>
          </a:p>
        </p:txBody>
      </p:sp>
      <p:sp>
        <p:nvSpPr>
          <p:cNvPr id="110" name="Shape 110"/>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11" name="Shape 111"/>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12" name="Shape 112"/>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3"/>
        <p:cNvGrpSpPr/>
        <p:nvPr/>
      </p:nvGrpSpPr>
      <p:grpSpPr>
        <a:xfrm>
          <a:off x="0" y="0"/>
          <a:ext cx="0" cy="0"/>
          <a:chOff x="0" y="0"/>
          <a:chExt cx="0" cy="0"/>
        </a:xfrm>
      </p:grpSpPr>
      <p:pic>
        <p:nvPicPr>
          <p:cNvPr id="114" name="Shape 114"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15" name="Shape 115"/>
          <p:cNvSpPr txBox="1">
            <a:spLocks noGrp="1"/>
          </p:cNvSpPr>
          <p:nvPr>
            <p:ph type="title"/>
          </p:nvPr>
        </p:nvSpPr>
        <p:spPr>
          <a:xfrm>
            <a:off x="514350" y="1200150"/>
            <a:ext cx="4623600" cy="1028700"/>
          </a:xfrm>
          <a:prstGeom prst="rect">
            <a:avLst/>
          </a:prstGeom>
          <a:noFill/>
          <a:ln>
            <a:noFill/>
          </a:ln>
        </p:spPr>
        <p:txBody>
          <a:bodyPr spcFirstLastPara="1" wrap="square" lIns="68575" tIns="68575" rIns="68575" bIns="68575" anchor="b" anchorCtr="0"/>
          <a:lstStyle>
            <a:lvl1pPr marR="0" lvl="0" algn="l" rtl="0">
              <a:spcBef>
                <a:spcPts val="0"/>
              </a:spcBef>
              <a:spcAft>
                <a:spcPts val="0"/>
              </a:spcAft>
              <a:buClr>
                <a:schemeClr val="lt1"/>
              </a:buClr>
              <a:buSzPts val="2100"/>
              <a:buFont typeface="Calibri"/>
              <a:buNone/>
              <a:defRPr sz="21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16" name="Shape 116"/>
          <p:cNvSpPr>
            <a:spLocks noGrp="1"/>
          </p:cNvSpPr>
          <p:nvPr>
            <p:ph type="pic" idx="2"/>
          </p:nvPr>
        </p:nvSpPr>
        <p:spPr>
          <a:xfrm>
            <a:off x="5652190" y="685800"/>
            <a:ext cx="2460600" cy="3429000"/>
          </a:xfrm>
          <a:prstGeom prst="roundRect">
            <a:avLst>
              <a:gd name="adj" fmla="val 4280"/>
            </a:avLst>
          </a:prstGeom>
          <a:noFill/>
          <a:ln w="50800" cap="sq" cmpd="dbl">
            <a:solidFill>
              <a:srgbClr val="FFFFFF"/>
            </a:solidFill>
            <a:prstDash val="solid"/>
            <a:miter lim="800000"/>
            <a:headEnd type="none" w="sm" len="sm"/>
            <a:tailEnd type="none" w="sm" len="sm"/>
          </a:ln>
          <a:effectLst>
            <a:outerShdw blurRad="254000" algn="tl" rotWithShape="0">
              <a:srgbClr val="000000">
                <a:alpha val="42750"/>
              </a:srgbClr>
            </a:outerShdw>
          </a:effectLst>
        </p:spPr>
        <p:txBody>
          <a:bodyPr spcFirstLastPara="1" wrap="square" lIns="68575" tIns="68575" rIns="68575" bIns="68575" anchor="t" anchorCtr="0"/>
          <a:lstStyle>
            <a:lvl1pPr marR="0" lvl="0" algn="ctr" rtl="0">
              <a:spcBef>
                <a:spcPts val="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1pPr>
            <a:lvl2pPr marR="0" lvl="1"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2pPr>
            <a:lvl3pPr marR="0" lvl="2"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3pPr>
            <a:lvl4pPr marR="0" lvl="3"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4pPr>
            <a:lvl5pPr marR="0" lvl="4"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5pPr>
            <a:lvl6pPr marR="0" lvl="5"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6pPr>
            <a:lvl7pPr marR="0" lvl="6"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7pPr>
            <a:lvl8pPr marR="0" lvl="7"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8pPr>
            <a:lvl9pPr marR="0" lvl="8" algn="l" rtl="0">
              <a:spcBef>
                <a:spcPts val="800"/>
              </a:spcBef>
              <a:spcAft>
                <a:spcPts val="800"/>
              </a:spcAft>
              <a:buClr>
                <a:schemeClr val="lt1"/>
              </a:buClr>
              <a:buSzPts val="1200"/>
              <a:buFont typeface="Arial"/>
              <a:buNone/>
              <a:defRPr sz="1200" b="0" i="0" u="none" strike="noStrike" cap="none">
                <a:solidFill>
                  <a:schemeClr val="lt1"/>
                </a:solidFill>
                <a:latin typeface="Calibri"/>
                <a:ea typeface="Calibri"/>
                <a:cs typeface="Calibri"/>
                <a:sym typeface="Calibri"/>
              </a:defRPr>
            </a:lvl9pPr>
          </a:lstStyle>
          <a:p>
            <a:endParaRPr/>
          </a:p>
        </p:txBody>
      </p:sp>
      <p:sp>
        <p:nvSpPr>
          <p:cNvPr id="117" name="Shape 117"/>
          <p:cNvSpPr txBox="1">
            <a:spLocks noGrp="1"/>
          </p:cNvSpPr>
          <p:nvPr>
            <p:ph type="body" idx="1"/>
          </p:nvPr>
        </p:nvSpPr>
        <p:spPr>
          <a:xfrm>
            <a:off x="514350" y="2228850"/>
            <a:ext cx="4623600" cy="1371600"/>
          </a:xfrm>
          <a:prstGeom prst="rect">
            <a:avLst/>
          </a:prstGeom>
          <a:noFill/>
          <a:ln>
            <a:noFill/>
          </a:ln>
        </p:spPr>
        <p:txBody>
          <a:bodyPr spcFirstLastPara="1" wrap="square" lIns="68575" tIns="68575" rIns="68575" bIns="68575" anchor="t" anchorCtr="0"/>
          <a:lstStyle>
            <a:lvl1pPr marL="457200" marR="0" lvl="0" indent="-228600" algn="l" rtl="0">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700"/>
              <a:buFont typeface="Arial"/>
              <a:buNone/>
              <a:defRPr sz="700" b="0" i="0" u="none" strike="noStrike" cap="none">
                <a:solidFill>
                  <a:schemeClr val="lt1"/>
                </a:solidFill>
                <a:latin typeface="Calibri"/>
                <a:ea typeface="Calibri"/>
                <a:cs typeface="Calibri"/>
                <a:sym typeface="Calibri"/>
              </a:defRPr>
            </a:lvl9pPr>
          </a:lstStyle>
          <a:p>
            <a:endParaRPr/>
          </a:p>
        </p:txBody>
      </p:sp>
      <p:sp>
        <p:nvSpPr>
          <p:cNvPr id="118" name="Shape 118"/>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19" name="Shape 119"/>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20" name="Shape 120"/>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21"/>
        <p:cNvGrpSpPr/>
        <p:nvPr/>
      </p:nvGrpSpPr>
      <p:grpSpPr>
        <a:xfrm>
          <a:off x="0" y="0"/>
          <a:ext cx="0" cy="0"/>
          <a:chOff x="0" y="0"/>
          <a:chExt cx="0" cy="0"/>
        </a:xfrm>
      </p:grpSpPr>
      <p:pic>
        <p:nvPicPr>
          <p:cNvPr id="122" name="Shape 122"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23" name="Shape 123"/>
          <p:cNvSpPr txBox="1">
            <a:spLocks noGrp="1"/>
          </p:cNvSpPr>
          <p:nvPr>
            <p:ph type="title"/>
          </p:nvPr>
        </p:nvSpPr>
        <p:spPr>
          <a:xfrm>
            <a:off x="514350" y="3549649"/>
            <a:ext cx="7598700" cy="425100"/>
          </a:xfrm>
          <a:prstGeom prst="rect">
            <a:avLst/>
          </a:prstGeom>
          <a:noFill/>
          <a:ln>
            <a:noFill/>
          </a:ln>
        </p:spPr>
        <p:txBody>
          <a:bodyPr spcFirstLastPara="1" wrap="square" lIns="68575" tIns="68575" rIns="68575" bIns="68575" anchor="b" anchorCtr="0"/>
          <a:lstStyle>
            <a:lvl1pPr marR="0" lvl="0" algn="l" rtl="0">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24" name="Shape 124"/>
          <p:cNvSpPr>
            <a:spLocks noGrp="1"/>
          </p:cNvSpPr>
          <p:nvPr>
            <p:ph type="pic" idx="2"/>
          </p:nvPr>
        </p:nvSpPr>
        <p:spPr>
          <a:xfrm>
            <a:off x="1028700" y="699084"/>
            <a:ext cx="6570000" cy="2373600"/>
          </a:xfrm>
          <a:prstGeom prst="roundRect">
            <a:avLst>
              <a:gd name="adj" fmla="val 4380"/>
            </a:avLst>
          </a:prstGeom>
          <a:noFill/>
          <a:ln w="50800" cap="sq" cmpd="dbl">
            <a:solidFill>
              <a:srgbClr val="FFFFFF"/>
            </a:solidFill>
            <a:prstDash val="solid"/>
            <a:miter lim="800000"/>
            <a:headEnd type="none" w="sm" len="sm"/>
            <a:tailEnd type="none" w="sm" len="sm"/>
          </a:ln>
          <a:effectLst>
            <a:outerShdw blurRad="254000" algn="tl" rotWithShape="0">
              <a:srgbClr val="000000">
                <a:alpha val="42750"/>
              </a:srgbClr>
            </a:outerShdw>
          </a:effectLst>
        </p:spPr>
        <p:txBody>
          <a:bodyPr spcFirstLastPara="1" wrap="square" lIns="68575" tIns="68575" rIns="68575" bIns="68575" anchor="t" anchorCtr="0"/>
          <a:lstStyle>
            <a:lvl1pPr marR="0" lvl="0" algn="ctr" rtl="0">
              <a:spcBef>
                <a:spcPts val="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1pPr>
            <a:lvl2pPr marR="0" lvl="1"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2pPr>
            <a:lvl3pPr marR="0" lvl="2"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3pPr>
            <a:lvl4pPr marR="0" lvl="3"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4pPr>
            <a:lvl5pPr marR="0" lvl="4"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5pPr>
            <a:lvl6pPr marR="0" lvl="5"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6pPr>
            <a:lvl7pPr marR="0" lvl="6"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7pPr>
            <a:lvl8pPr marR="0" lvl="7"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8pPr>
            <a:lvl9pPr marR="0" lvl="8" algn="l" rtl="0">
              <a:spcBef>
                <a:spcPts val="800"/>
              </a:spcBef>
              <a:spcAft>
                <a:spcPts val="800"/>
              </a:spcAft>
              <a:buClr>
                <a:schemeClr val="lt1"/>
              </a:buClr>
              <a:buSzPts val="1200"/>
              <a:buFont typeface="Arial"/>
              <a:buNone/>
              <a:defRPr sz="1200" b="0" i="0" u="none" strike="noStrike" cap="none">
                <a:solidFill>
                  <a:schemeClr val="lt1"/>
                </a:solidFill>
                <a:latin typeface="Calibri"/>
                <a:ea typeface="Calibri"/>
                <a:cs typeface="Calibri"/>
                <a:sym typeface="Calibri"/>
              </a:defRPr>
            </a:lvl9pPr>
          </a:lstStyle>
          <a:p>
            <a:endParaRPr/>
          </a:p>
        </p:txBody>
      </p:sp>
      <p:sp>
        <p:nvSpPr>
          <p:cNvPr id="125" name="Shape 125"/>
          <p:cNvSpPr txBox="1">
            <a:spLocks noGrp="1"/>
          </p:cNvSpPr>
          <p:nvPr>
            <p:ph type="body" idx="1"/>
          </p:nvPr>
        </p:nvSpPr>
        <p:spPr>
          <a:xfrm>
            <a:off x="514350" y="3974702"/>
            <a:ext cx="7598700" cy="370200"/>
          </a:xfrm>
          <a:prstGeom prst="rect">
            <a:avLst/>
          </a:prstGeom>
          <a:noFill/>
          <a:ln>
            <a:noFill/>
          </a:ln>
        </p:spPr>
        <p:txBody>
          <a:bodyPr spcFirstLastPara="1" wrap="square" lIns="68575" tIns="68575" rIns="68575" bIns="68575" anchor="t" anchorCtr="0"/>
          <a:lstStyle>
            <a:lvl1pPr marL="457200" marR="0" lvl="0" indent="-228600" algn="l" rtl="0">
              <a:spcBef>
                <a:spcPts val="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700"/>
              <a:buFont typeface="Arial"/>
              <a:buNone/>
              <a:defRPr sz="700" b="0"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700"/>
              <a:buFont typeface="Arial"/>
              <a:buNone/>
              <a:defRPr sz="700" b="0" i="0" u="none" strike="noStrike" cap="none">
                <a:solidFill>
                  <a:schemeClr val="lt1"/>
                </a:solidFill>
                <a:latin typeface="Calibri"/>
                <a:ea typeface="Calibri"/>
                <a:cs typeface="Calibri"/>
                <a:sym typeface="Calibri"/>
              </a:defRPr>
            </a:lvl9pPr>
          </a:lstStyle>
          <a:p>
            <a:endParaRPr/>
          </a:p>
        </p:txBody>
      </p:sp>
      <p:sp>
        <p:nvSpPr>
          <p:cNvPr id="126" name="Shape 126"/>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27" name="Shape 127"/>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28" name="Shape 128"/>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29"/>
        <p:cNvGrpSpPr/>
        <p:nvPr/>
      </p:nvGrpSpPr>
      <p:grpSpPr>
        <a:xfrm>
          <a:off x="0" y="0"/>
          <a:ext cx="0" cy="0"/>
          <a:chOff x="0" y="0"/>
          <a:chExt cx="0" cy="0"/>
        </a:xfrm>
      </p:grpSpPr>
      <p:pic>
        <p:nvPicPr>
          <p:cNvPr id="130" name="Shape 130"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31" name="Shape 131"/>
          <p:cNvSpPr txBox="1">
            <a:spLocks noGrp="1"/>
          </p:cNvSpPr>
          <p:nvPr>
            <p:ph type="title"/>
          </p:nvPr>
        </p:nvSpPr>
        <p:spPr>
          <a:xfrm>
            <a:off x="514351" y="457201"/>
            <a:ext cx="7598700" cy="23430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32" name="Shape 132"/>
          <p:cNvSpPr txBox="1">
            <a:spLocks noGrp="1"/>
          </p:cNvSpPr>
          <p:nvPr>
            <p:ph type="body" idx="1"/>
          </p:nvPr>
        </p:nvSpPr>
        <p:spPr>
          <a:xfrm>
            <a:off x="514350" y="3257550"/>
            <a:ext cx="7598700" cy="1086000"/>
          </a:xfrm>
          <a:prstGeom prst="rect">
            <a:avLst/>
          </a:prstGeom>
          <a:noFill/>
          <a:ln>
            <a:noFill/>
          </a:ln>
        </p:spPr>
        <p:txBody>
          <a:bodyPr spcFirstLastPara="1" wrap="square" lIns="68575" tIns="68575" rIns="68575" bIns="68575" anchor="ctr" anchorCtr="0"/>
          <a:lstStyle>
            <a:lvl1pPr marL="457200" marR="0" lvl="0" indent="-228600" algn="l" rtl="0">
              <a:spcBef>
                <a:spcPts val="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1100"/>
              <a:buFont typeface="Arial"/>
              <a:buNone/>
              <a:defRPr sz="1100" b="0" i="0" u="none" strike="noStrike" cap="none">
                <a:solidFill>
                  <a:schemeClr val="lt1"/>
                </a:solidFill>
                <a:latin typeface="Calibri"/>
                <a:ea typeface="Calibri"/>
                <a:cs typeface="Calibri"/>
                <a:sym typeface="Calibri"/>
              </a:defRPr>
            </a:lvl9pPr>
          </a:lstStyle>
          <a:p>
            <a:endParaRPr/>
          </a:p>
        </p:txBody>
      </p:sp>
      <p:sp>
        <p:nvSpPr>
          <p:cNvPr id="133" name="Shape 133"/>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34" name="Shape 134"/>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35" name="Shape 135"/>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36"/>
        <p:cNvGrpSpPr/>
        <p:nvPr/>
      </p:nvGrpSpPr>
      <p:grpSpPr>
        <a:xfrm>
          <a:off x="0" y="0"/>
          <a:ext cx="0" cy="0"/>
          <a:chOff x="0" y="0"/>
          <a:chExt cx="0" cy="0"/>
        </a:xfrm>
      </p:grpSpPr>
      <p:pic>
        <p:nvPicPr>
          <p:cNvPr id="137" name="Shape 137"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38" name="Shape 138"/>
          <p:cNvSpPr txBox="1"/>
          <p:nvPr/>
        </p:nvSpPr>
        <p:spPr>
          <a:xfrm>
            <a:off x="7678400" y="2057400"/>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alibri"/>
              <a:buNone/>
            </a:pPr>
            <a:r>
              <a:rPr lang="en" sz="6000" b="0" cap="none">
                <a:solidFill>
                  <a:schemeClr val="lt1"/>
                </a:solidFill>
                <a:latin typeface="Calibri"/>
                <a:ea typeface="Calibri"/>
                <a:cs typeface="Calibri"/>
                <a:sym typeface="Calibri"/>
              </a:rPr>
              <a:t>”</a:t>
            </a:r>
            <a:endParaRPr sz="1100"/>
          </a:p>
        </p:txBody>
      </p:sp>
      <p:sp>
        <p:nvSpPr>
          <p:cNvPr id="139" name="Shape 139"/>
          <p:cNvSpPr txBox="1"/>
          <p:nvPr/>
        </p:nvSpPr>
        <p:spPr>
          <a:xfrm>
            <a:off x="366206" y="617503"/>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alibri"/>
              <a:buNone/>
            </a:pPr>
            <a:r>
              <a:rPr lang="en" sz="6000" b="0" cap="none">
                <a:solidFill>
                  <a:schemeClr val="lt1"/>
                </a:solidFill>
                <a:latin typeface="Calibri"/>
                <a:ea typeface="Calibri"/>
                <a:cs typeface="Calibri"/>
                <a:sym typeface="Calibri"/>
              </a:rPr>
              <a:t>“</a:t>
            </a:r>
            <a:endParaRPr sz="1100"/>
          </a:p>
        </p:txBody>
      </p:sp>
      <p:sp>
        <p:nvSpPr>
          <p:cNvPr id="140" name="Shape 140"/>
          <p:cNvSpPr txBox="1">
            <a:spLocks noGrp="1"/>
          </p:cNvSpPr>
          <p:nvPr>
            <p:ph type="title"/>
          </p:nvPr>
        </p:nvSpPr>
        <p:spPr>
          <a:xfrm>
            <a:off x="744200" y="457201"/>
            <a:ext cx="7162800" cy="20574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41" name="Shape 141"/>
          <p:cNvSpPr txBox="1">
            <a:spLocks noGrp="1"/>
          </p:cNvSpPr>
          <p:nvPr>
            <p:ph type="body" idx="1"/>
          </p:nvPr>
        </p:nvSpPr>
        <p:spPr>
          <a:xfrm>
            <a:off x="823406" y="2514600"/>
            <a:ext cx="7004400" cy="285900"/>
          </a:xfrm>
          <a:prstGeom prst="rect">
            <a:avLst/>
          </a:prstGeom>
          <a:noFill/>
          <a:ln>
            <a:noFill/>
          </a:ln>
        </p:spPr>
        <p:txBody>
          <a:bodyPr spcFirstLastPara="1" wrap="square" lIns="68575" tIns="68575" rIns="68575" bIns="68575" anchor="ctr" anchorCtr="0"/>
          <a:lstStyle>
            <a:lvl1pPr marL="457200" marR="0" lvl="0" indent="-228600" algn="l" rtl="0">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900"/>
              <a:buFont typeface="Arial"/>
              <a:buNone/>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142" name="Shape 142"/>
          <p:cNvSpPr txBox="1">
            <a:spLocks noGrp="1"/>
          </p:cNvSpPr>
          <p:nvPr>
            <p:ph type="body" idx="2"/>
          </p:nvPr>
        </p:nvSpPr>
        <p:spPr>
          <a:xfrm>
            <a:off x="515599" y="3257550"/>
            <a:ext cx="7614300" cy="1086000"/>
          </a:xfrm>
          <a:prstGeom prst="rect">
            <a:avLst/>
          </a:prstGeom>
          <a:noFill/>
          <a:ln>
            <a:noFill/>
          </a:ln>
        </p:spPr>
        <p:txBody>
          <a:bodyPr spcFirstLastPara="1" wrap="square" lIns="68575" tIns="68575" rIns="68575" bIns="68575" anchor="ctr" anchorCtr="0"/>
          <a:lstStyle>
            <a:lvl1pPr marL="457200" marR="0" lvl="0" indent="-228600" algn="l" rtl="0">
              <a:spcBef>
                <a:spcPts val="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1100"/>
              <a:buFont typeface="Arial"/>
              <a:buNone/>
              <a:defRPr sz="1100" b="0" i="0" u="none" strike="noStrike" cap="none">
                <a:solidFill>
                  <a:schemeClr val="lt1"/>
                </a:solidFill>
                <a:latin typeface="Calibri"/>
                <a:ea typeface="Calibri"/>
                <a:cs typeface="Calibri"/>
                <a:sym typeface="Calibri"/>
              </a:defRPr>
            </a:lvl9pPr>
          </a:lstStyle>
          <a:p>
            <a:endParaRPr/>
          </a:p>
        </p:txBody>
      </p:sp>
      <p:sp>
        <p:nvSpPr>
          <p:cNvPr id="143" name="Shape 143"/>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44" name="Shape 144"/>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45" name="Shape 145"/>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46"/>
        <p:cNvGrpSpPr/>
        <p:nvPr/>
      </p:nvGrpSpPr>
      <p:grpSpPr>
        <a:xfrm>
          <a:off x="0" y="0"/>
          <a:ext cx="0" cy="0"/>
          <a:chOff x="0" y="0"/>
          <a:chExt cx="0" cy="0"/>
        </a:xfrm>
      </p:grpSpPr>
      <p:pic>
        <p:nvPicPr>
          <p:cNvPr id="147" name="Shape 147"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48" name="Shape 148"/>
          <p:cNvSpPr txBox="1">
            <a:spLocks noGrp="1"/>
          </p:cNvSpPr>
          <p:nvPr>
            <p:ph type="title"/>
          </p:nvPr>
        </p:nvSpPr>
        <p:spPr>
          <a:xfrm>
            <a:off x="514352" y="2481436"/>
            <a:ext cx="7598700" cy="1101600"/>
          </a:xfrm>
          <a:prstGeom prst="rect">
            <a:avLst/>
          </a:prstGeom>
          <a:noFill/>
          <a:ln>
            <a:noFill/>
          </a:ln>
        </p:spPr>
        <p:txBody>
          <a:bodyPr spcFirstLastPara="1" wrap="square" lIns="68575" tIns="68575" rIns="68575" bIns="68575" anchor="b" anchorCtr="0"/>
          <a:lstStyle>
            <a:lvl1pPr marR="0" lvl="0" algn="l" rtl="0">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49" name="Shape 149"/>
          <p:cNvSpPr txBox="1">
            <a:spLocks noGrp="1"/>
          </p:cNvSpPr>
          <p:nvPr>
            <p:ph type="body" idx="1"/>
          </p:nvPr>
        </p:nvSpPr>
        <p:spPr>
          <a:xfrm>
            <a:off x="514351" y="3583036"/>
            <a:ext cx="7598700" cy="645300"/>
          </a:xfrm>
          <a:prstGeom prst="rect">
            <a:avLst/>
          </a:prstGeom>
          <a:noFill/>
          <a:ln>
            <a:noFill/>
          </a:ln>
        </p:spPr>
        <p:txBody>
          <a:bodyPr spcFirstLastPara="1" wrap="square" lIns="68575" tIns="68575" rIns="68575" bIns="68575" anchor="t" anchorCtr="0"/>
          <a:lstStyle>
            <a:lvl1pPr marL="457200" marR="0" lvl="0" indent="-228600" algn="l" rtl="0">
              <a:spcBef>
                <a:spcPts val="0"/>
              </a:spcBef>
              <a:spcAft>
                <a:spcPts val="0"/>
              </a:spcAft>
              <a:buClr>
                <a:schemeClr val="lt1"/>
              </a:buClr>
              <a:buSzPts val="1500"/>
              <a:buFont typeface="Arial"/>
              <a:buNone/>
              <a:defRPr sz="15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1100"/>
              <a:buFont typeface="Arial"/>
              <a:buNone/>
              <a:defRPr sz="1100" b="0" i="0" u="none" strike="noStrike" cap="none">
                <a:solidFill>
                  <a:schemeClr val="lt1"/>
                </a:solidFill>
                <a:latin typeface="Calibri"/>
                <a:ea typeface="Calibri"/>
                <a:cs typeface="Calibri"/>
                <a:sym typeface="Calibri"/>
              </a:defRPr>
            </a:lvl9pPr>
          </a:lstStyle>
          <a:p>
            <a:endParaRPr/>
          </a:p>
        </p:txBody>
      </p:sp>
      <p:sp>
        <p:nvSpPr>
          <p:cNvPr id="150" name="Shape 150"/>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51" name="Shape 151"/>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52" name="Shape 152"/>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53"/>
        <p:cNvGrpSpPr/>
        <p:nvPr/>
      </p:nvGrpSpPr>
      <p:grpSpPr>
        <a:xfrm>
          <a:off x="0" y="0"/>
          <a:ext cx="0" cy="0"/>
          <a:chOff x="0" y="0"/>
          <a:chExt cx="0" cy="0"/>
        </a:xfrm>
      </p:grpSpPr>
      <p:pic>
        <p:nvPicPr>
          <p:cNvPr id="154" name="Shape 154"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55" name="Shape 155"/>
          <p:cNvSpPr txBox="1"/>
          <p:nvPr/>
        </p:nvSpPr>
        <p:spPr>
          <a:xfrm>
            <a:off x="7678400" y="2057400"/>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alibri"/>
              <a:buNone/>
            </a:pPr>
            <a:r>
              <a:rPr lang="en" sz="6000" b="0" cap="none">
                <a:solidFill>
                  <a:schemeClr val="lt1"/>
                </a:solidFill>
                <a:latin typeface="Calibri"/>
                <a:ea typeface="Calibri"/>
                <a:cs typeface="Calibri"/>
                <a:sym typeface="Calibri"/>
              </a:rPr>
              <a:t>”</a:t>
            </a:r>
            <a:endParaRPr sz="1100"/>
          </a:p>
        </p:txBody>
      </p:sp>
      <p:sp>
        <p:nvSpPr>
          <p:cNvPr id="156" name="Shape 156"/>
          <p:cNvSpPr txBox="1"/>
          <p:nvPr/>
        </p:nvSpPr>
        <p:spPr>
          <a:xfrm>
            <a:off x="366206" y="617503"/>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alibri"/>
              <a:buNone/>
            </a:pPr>
            <a:r>
              <a:rPr lang="en" sz="6000" b="0" cap="none">
                <a:solidFill>
                  <a:schemeClr val="lt1"/>
                </a:solidFill>
                <a:latin typeface="Calibri"/>
                <a:ea typeface="Calibri"/>
                <a:cs typeface="Calibri"/>
                <a:sym typeface="Calibri"/>
              </a:rPr>
              <a:t>“</a:t>
            </a:r>
            <a:endParaRPr sz="1100"/>
          </a:p>
        </p:txBody>
      </p:sp>
      <p:sp>
        <p:nvSpPr>
          <p:cNvPr id="157" name="Shape 157"/>
          <p:cNvSpPr txBox="1">
            <a:spLocks noGrp="1"/>
          </p:cNvSpPr>
          <p:nvPr>
            <p:ph type="title"/>
          </p:nvPr>
        </p:nvSpPr>
        <p:spPr>
          <a:xfrm>
            <a:off x="744200" y="457201"/>
            <a:ext cx="7162800" cy="20574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58" name="Shape 158"/>
          <p:cNvSpPr txBox="1">
            <a:spLocks noGrp="1"/>
          </p:cNvSpPr>
          <p:nvPr>
            <p:ph type="body" idx="1"/>
          </p:nvPr>
        </p:nvSpPr>
        <p:spPr>
          <a:xfrm>
            <a:off x="514350" y="2914650"/>
            <a:ext cx="7601700" cy="666900"/>
          </a:xfrm>
          <a:prstGeom prst="rect">
            <a:avLst/>
          </a:prstGeom>
          <a:noFill/>
          <a:ln>
            <a:noFill/>
          </a:ln>
        </p:spPr>
        <p:txBody>
          <a:bodyPr spcFirstLastPara="1" wrap="square" lIns="68575" tIns="68575" rIns="68575" bIns="68575" anchor="b" anchorCtr="0"/>
          <a:lstStyle>
            <a:lvl1pPr marL="457200" marR="0" lvl="0" indent="-228600" algn="l" rtl="0">
              <a:spcBef>
                <a:spcPts val="0"/>
              </a:spcBef>
              <a:spcAft>
                <a:spcPts val="0"/>
              </a:spcAft>
              <a:buClr>
                <a:schemeClr val="lt1"/>
              </a:buClr>
              <a:buSzPts val="1800"/>
              <a:buFont typeface="Arial"/>
              <a:buNone/>
              <a:defRPr sz="18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159" name="Shape 159"/>
          <p:cNvSpPr txBox="1">
            <a:spLocks noGrp="1"/>
          </p:cNvSpPr>
          <p:nvPr>
            <p:ph type="body" idx="2"/>
          </p:nvPr>
        </p:nvSpPr>
        <p:spPr>
          <a:xfrm>
            <a:off x="514349" y="3581400"/>
            <a:ext cx="7601700" cy="762000"/>
          </a:xfrm>
          <a:prstGeom prst="rect">
            <a:avLst/>
          </a:prstGeom>
          <a:noFill/>
          <a:ln>
            <a:noFill/>
          </a:ln>
        </p:spPr>
        <p:txBody>
          <a:bodyPr spcFirstLastPara="1" wrap="square" lIns="68575" tIns="68575" rIns="68575" bIns="68575" anchor="t" anchorCtr="0"/>
          <a:lstStyle>
            <a:lvl1pPr marL="457200" marR="0" lvl="0" indent="-228600" algn="l" rtl="0">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1100"/>
              <a:buFont typeface="Arial"/>
              <a:buNone/>
              <a:defRPr sz="1100" b="0" i="0" u="none" strike="noStrike" cap="none">
                <a:solidFill>
                  <a:schemeClr val="lt1"/>
                </a:solidFill>
                <a:latin typeface="Calibri"/>
                <a:ea typeface="Calibri"/>
                <a:cs typeface="Calibri"/>
                <a:sym typeface="Calibri"/>
              </a:defRPr>
            </a:lvl9pPr>
          </a:lstStyle>
          <a:p>
            <a:endParaRPr/>
          </a:p>
        </p:txBody>
      </p:sp>
      <p:sp>
        <p:nvSpPr>
          <p:cNvPr id="160" name="Shape 160"/>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61" name="Shape 161"/>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62" name="Shape 162"/>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63"/>
        <p:cNvGrpSpPr/>
        <p:nvPr/>
      </p:nvGrpSpPr>
      <p:grpSpPr>
        <a:xfrm>
          <a:off x="0" y="0"/>
          <a:ext cx="0" cy="0"/>
          <a:chOff x="0" y="0"/>
          <a:chExt cx="0" cy="0"/>
        </a:xfrm>
      </p:grpSpPr>
      <p:pic>
        <p:nvPicPr>
          <p:cNvPr id="164" name="Shape 164"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65" name="Shape 165"/>
          <p:cNvSpPr txBox="1">
            <a:spLocks noGrp="1"/>
          </p:cNvSpPr>
          <p:nvPr>
            <p:ph type="title"/>
          </p:nvPr>
        </p:nvSpPr>
        <p:spPr>
          <a:xfrm>
            <a:off x="514351" y="457201"/>
            <a:ext cx="7598700" cy="20574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66" name="Shape 166"/>
          <p:cNvSpPr txBox="1">
            <a:spLocks noGrp="1"/>
          </p:cNvSpPr>
          <p:nvPr>
            <p:ph type="body" idx="1"/>
          </p:nvPr>
        </p:nvSpPr>
        <p:spPr>
          <a:xfrm>
            <a:off x="514351" y="2628900"/>
            <a:ext cx="7598700" cy="628500"/>
          </a:xfrm>
          <a:prstGeom prst="rect">
            <a:avLst/>
          </a:prstGeom>
          <a:noFill/>
          <a:ln>
            <a:noFill/>
          </a:ln>
        </p:spPr>
        <p:txBody>
          <a:bodyPr spcFirstLastPara="1" wrap="square" lIns="68575" tIns="68575" rIns="68575" bIns="68575" anchor="b" anchorCtr="0"/>
          <a:lstStyle>
            <a:lvl1pPr marL="457200" marR="0" lvl="0" indent="-228600" algn="l" rtl="0">
              <a:spcBef>
                <a:spcPts val="0"/>
              </a:spcBef>
              <a:spcAft>
                <a:spcPts val="0"/>
              </a:spcAft>
              <a:buClr>
                <a:schemeClr val="lt1"/>
              </a:buClr>
              <a:buSzPts val="2100"/>
              <a:buFont typeface="Arial"/>
              <a:buNone/>
              <a:defRPr sz="21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167" name="Shape 167"/>
          <p:cNvSpPr txBox="1">
            <a:spLocks noGrp="1"/>
          </p:cNvSpPr>
          <p:nvPr>
            <p:ph type="body" idx="2"/>
          </p:nvPr>
        </p:nvSpPr>
        <p:spPr>
          <a:xfrm>
            <a:off x="514350" y="3257550"/>
            <a:ext cx="7598700" cy="1086000"/>
          </a:xfrm>
          <a:prstGeom prst="rect">
            <a:avLst/>
          </a:prstGeom>
          <a:noFill/>
          <a:ln>
            <a:noFill/>
          </a:ln>
        </p:spPr>
        <p:txBody>
          <a:bodyPr spcFirstLastPara="1" wrap="square" lIns="68575" tIns="68575" rIns="68575" bIns="68575" anchor="t" anchorCtr="0"/>
          <a:lstStyle>
            <a:lvl1pPr marL="457200" marR="0" lvl="0" indent="-228600" algn="l" rtl="0">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spcBef>
                <a:spcPts val="8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2pPr>
            <a:lvl3pPr marL="1371600" marR="0" lvl="2" indent="-228600" algn="l" rtl="0">
              <a:spcBef>
                <a:spcPts val="800"/>
              </a:spcBef>
              <a:spcAft>
                <a:spcPts val="0"/>
              </a:spcAft>
              <a:buClr>
                <a:schemeClr val="lt1"/>
              </a:buClr>
              <a:buSzPts val="1200"/>
              <a:buFont typeface="Arial"/>
              <a:buNone/>
              <a:defRPr sz="1200" b="0" i="0" u="none" strike="noStrike" cap="none">
                <a:solidFill>
                  <a:schemeClr val="lt1"/>
                </a:solidFill>
                <a:latin typeface="Calibri"/>
                <a:ea typeface="Calibri"/>
                <a:cs typeface="Calibri"/>
                <a:sym typeface="Calibri"/>
              </a:defRPr>
            </a:lvl3pPr>
            <a:lvl4pPr marL="1828800" marR="0" lvl="3"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4pPr>
            <a:lvl5pPr marL="2286000" marR="0" lvl="4"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5pPr>
            <a:lvl6pPr marL="2743200" marR="0" lvl="5"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6pPr>
            <a:lvl7pPr marL="3200400" marR="0" lvl="6"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7pPr>
            <a:lvl8pPr marL="3657600" marR="0" lvl="7" indent="-228600" algn="l" rtl="0">
              <a:spcBef>
                <a:spcPts val="800"/>
              </a:spcBef>
              <a:spcAft>
                <a:spcPts val="0"/>
              </a:spcAft>
              <a:buClr>
                <a:schemeClr val="lt1"/>
              </a:buClr>
              <a:buSzPts val="1100"/>
              <a:buFont typeface="Arial"/>
              <a:buNone/>
              <a:defRPr sz="1100" b="0" i="0" u="none" strike="noStrike" cap="none">
                <a:solidFill>
                  <a:schemeClr val="lt1"/>
                </a:solidFill>
                <a:latin typeface="Calibri"/>
                <a:ea typeface="Calibri"/>
                <a:cs typeface="Calibri"/>
                <a:sym typeface="Calibri"/>
              </a:defRPr>
            </a:lvl8pPr>
            <a:lvl9pPr marL="4114800" marR="0" lvl="8" indent="-228600" algn="l" rtl="0">
              <a:spcBef>
                <a:spcPts val="800"/>
              </a:spcBef>
              <a:spcAft>
                <a:spcPts val="800"/>
              </a:spcAft>
              <a:buClr>
                <a:schemeClr val="lt1"/>
              </a:buClr>
              <a:buSzPts val="1100"/>
              <a:buFont typeface="Arial"/>
              <a:buNone/>
              <a:defRPr sz="1100" b="0" i="0" u="none" strike="noStrike" cap="none">
                <a:solidFill>
                  <a:schemeClr val="lt1"/>
                </a:solidFill>
                <a:latin typeface="Calibri"/>
                <a:ea typeface="Calibri"/>
                <a:cs typeface="Calibri"/>
                <a:sym typeface="Calibri"/>
              </a:defRPr>
            </a:lvl9pPr>
          </a:lstStyle>
          <a:p>
            <a:endParaRPr/>
          </a:p>
        </p:txBody>
      </p:sp>
      <p:sp>
        <p:nvSpPr>
          <p:cNvPr id="168" name="Shape 168"/>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69" name="Shape 169"/>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70" name="Shape 170"/>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71"/>
        <p:cNvGrpSpPr/>
        <p:nvPr/>
      </p:nvGrpSpPr>
      <p:grpSpPr>
        <a:xfrm>
          <a:off x="0" y="0"/>
          <a:ext cx="0" cy="0"/>
          <a:chOff x="0" y="0"/>
          <a:chExt cx="0" cy="0"/>
        </a:xfrm>
      </p:grpSpPr>
      <p:pic>
        <p:nvPicPr>
          <p:cNvPr id="172" name="Shape 172"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73" name="Shape 173"/>
          <p:cNvSpPr txBox="1">
            <a:spLocks noGrp="1"/>
          </p:cNvSpPr>
          <p:nvPr>
            <p:ph type="body" idx="1"/>
          </p:nvPr>
        </p:nvSpPr>
        <p:spPr>
          <a:xfrm rot="5400000">
            <a:off x="2945119" y="-824350"/>
            <a:ext cx="2736900" cy="7598700"/>
          </a:xfrm>
          <a:prstGeom prst="rect">
            <a:avLst/>
          </a:prstGeom>
          <a:noFill/>
          <a:ln>
            <a:noFill/>
          </a:ln>
        </p:spPr>
        <p:txBody>
          <a:bodyPr spcFirstLastPara="1" wrap="square" lIns="68575" tIns="68575" rIns="68575" bIns="68575" anchor="t" anchorCtr="0"/>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174" name="Shape 174"/>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75" name="Shape 175"/>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76" name="Shape 176"/>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
        <p:nvSpPr>
          <p:cNvPr id="177" name="Shape 177"/>
          <p:cNvSpPr txBox="1">
            <a:spLocks noGrp="1"/>
          </p:cNvSpPr>
          <p:nvPr>
            <p:ph type="title"/>
          </p:nvPr>
        </p:nvSpPr>
        <p:spPr>
          <a:xfrm>
            <a:off x="514351" y="457200"/>
            <a:ext cx="7598700" cy="10923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78"/>
        <p:cNvGrpSpPr/>
        <p:nvPr/>
      </p:nvGrpSpPr>
      <p:grpSpPr>
        <a:xfrm>
          <a:off x="0" y="0"/>
          <a:ext cx="0" cy="0"/>
          <a:chOff x="0" y="0"/>
          <a:chExt cx="0" cy="0"/>
        </a:xfrm>
      </p:grpSpPr>
      <p:pic>
        <p:nvPicPr>
          <p:cNvPr id="179" name="Shape 179" descr="Celestia-R1---OverlayContentHD.png"/>
          <p:cNvPicPr preferRelativeResize="0"/>
          <p:nvPr/>
        </p:nvPicPr>
        <p:blipFill rotWithShape="1">
          <a:blip r:embed="rId2">
            <a:alphaModFix/>
          </a:blip>
          <a:srcRect/>
          <a:stretch/>
        </p:blipFill>
        <p:spPr>
          <a:xfrm>
            <a:off x="0" y="0"/>
            <a:ext cx="9141619" cy="5142161"/>
          </a:xfrm>
          <a:prstGeom prst="rect">
            <a:avLst/>
          </a:prstGeom>
          <a:noFill/>
          <a:ln>
            <a:noFill/>
          </a:ln>
        </p:spPr>
      </p:pic>
      <p:sp>
        <p:nvSpPr>
          <p:cNvPr id="180" name="Shape 180"/>
          <p:cNvSpPr txBox="1">
            <a:spLocks noGrp="1"/>
          </p:cNvSpPr>
          <p:nvPr>
            <p:ph type="title"/>
          </p:nvPr>
        </p:nvSpPr>
        <p:spPr>
          <a:xfrm rot="5400000">
            <a:off x="5360421" y="1590899"/>
            <a:ext cx="3886200" cy="16188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181" name="Shape 181"/>
          <p:cNvSpPr txBox="1">
            <a:spLocks noGrp="1"/>
          </p:cNvSpPr>
          <p:nvPr>
            <p:ph type="body" idx="1"/>
          </p:nvPr>
        </p:nvSpPr>
        <p:spPr>
          <a:xfrm rot="5400000">
            <a:off x="1508337" y="-536700"/>
            <a:ext cx="3886200" cy="5874000"/>
          </a:xfrm>
          <a:prstGeom prst="rect">
            <a:avLst/>
          </a:prstGeom>
          <a:noFill/>
          <a:ln>
            <a:noFill/>
          </a:ln>
        </p:spPr>
        <p:txBody>
          <a:bodyPr spcFirstLastPara="1" wrap="square" lIns="68575" tIns="68575" rIns="68575" bIns="68575" anchor="t" anchorCtr="0"/>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182" name="Shape 182"/>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83" name="Shape 183"/>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184" name="Shape 184"/>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a:solidFill>
                  <a:schemeClr val="lt1"/>
                </a:solidFill>
                <a:latin typeface="Calibri"/>
                <a:ea typeface="Calibri"/>
                <a:cs typeface="Calibri"/>
                <a:sym typeface="Calibri"/>
              </a:defRPr>
            </a:lvl1pPr>
            <a:lvl2pPr marL="0" marR="0" lvl="1" indent="0" algn="r" rtl="0">
              <a:spcBef>
                <a:spcPts val="0"/>
              </a:spcBef>
              <a:buNone/>
              <a:defRPr sz="800" b="0" i="0">
                <a:solidFill>
                  <a:schemeClr val="lt1"/>
                </a:solidFill>
                <a:latin typeface="Calibri"/>
                <a:ea typeface="Calibri"/>
                <a:cs typeface="Calibri"/>
                <a:sym typeface="Calibri"/>
              </a:defRPr>
            </a:lvl2pPr>
            <a:lvl3pPr marL="0" marR="0" lvl="2" indent="0" algn="r" rtl="0">
              <a:spcBef>
                <a:spcPts val="0"/>
              </a:spcBef>
              <a:buNone/>
              <a:defRPr sz="800" b="0" i="0">
                <a:solidFill>
                  <a:schemeClr val="lt1"/>
                </a:solidFill>
                <a:latin typeface="Calibri"/>
                <a:ea typeface="Calibri"/>
                <a:cs typeface="Calibri"/>
                <a:sym typeface="Calibri"/>
              </a:defRPr>
            </a:lvl3pPr>
            <a:lvl4pPr marL="0" marR="0" lvl="3" indent="0" algn="r" rtl="0">
              <a:spcBef>
                <a:spcPts val="0"/>
              </a:spcBef>
              <a:buNone/>
              <a:defRPr sz="800" b="0" i="0">
                <a:solidFill>
                  <a:schemeClr val="lt1"/>
                </a:solidFill>
                <a:latin typeface="Calibri"/>
                <a:ea typeface="Calibri"/>
                <a:cs typeface="Calibri"/>
                <a:sym typeface="Calibri"/>
              </a:defRPr>
            </a:lvl4pPr>
            <a:lvl5pPr marL="0" marR="0" lvl="4" indent="0" algn="r" rtl="0">
              <a:spcBef>
                <a:spcPts val="0"/>
              </a:spcBef>
              <a:buNone/>
              <a:defRPr sz="800" b="0" i="0">
                <a:solidFill>
                  <a:schemeClr val="lt1"/>
                </a:solidFill>
                <a:latin typeface="Calibri"/>
                <a:ea typeface="Calibri"/>
                <a:cs typeface="Calibri"/>
                <a:sym typeface="Calibri"/>
              </a:defRPr>
            </a:lvl5pPr>
            <a:lvl6pPr marL="0" marR="0" lvl="5" indent="0" algn="r" rtl="0">
              <a:spcBef>
                <a:spcPts val="0"/>
              </a:spcBef>
              <a:buNone/>
              <a:defRPr sz="800" b="0" i="0">
                <a:solidFill>
                  <a:schemeClr val="lt1"/>
                </a:solidFill>
                <a:latin typeface="Calibri"/>
                <a:ea typeface="Calibri"/>
                <a:cs typeface="Calibri"/>
                <a:sym typeface="Calibri"/>
              </a:defRPr>
            </a:lvl6pPr>
            <a:lvl7pPr marL="0" marR="0" lvl="6" indent="0" algn="r" rtl="0">
              <a:spcBef>
                <a:spcPts val="0"/>
              </a:spcBef>
              <a:buNone/>
              <a:defRPr sz="800" b="0" i="0">
                <a:solidFill>
                  <a:schemeClr val="lt1"/>
                </a:solidFill>
                <a:latin typeface="Calibri"/>
                <a:ea typeface="Calibri"/>
                <a:cs typeface="Calibri"/>
                <a:sym typeface="Calibri"/>
              </a:defRPr>
            </a:lvl7pPr>
            <a:lvl8pPr marL="0" marR="0" lvl="7" indent="0" algn="r" rtl="0">
              <a:spcBef>
                <a:spcPts val="0"/>
              </a:spcBef>
              <a:buNone/>
              <a:defRPr sz="800" b="0" i="0">
                <a:solidFill>
                  <a:schemeClr val="lt1"/>
                </a:solidFill>
                <a:latin typeface="Calibri"/>
                <a:ea typeface="Calibri"/>
                <a:cs typeface="Calibri"/>
                <a:sym typeface="Calibri"/>
              </a:defRPr>
            </a:lvl8pPr>
            <a:lvl9pPr marL="0" marR="0" lvl="8" indent="0" algn="r" rtl="0">
              <a:spcBef>
                <a:spcPts val="0"/>
              </a:spcBef>
              <a:buNone/>
              <a:defRPr sz="800" b="0" i="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514351" y="457200"/>
            <a:ext cx="7598700" cy="10923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52" name="Shape 52"/>
          <p:cNvSpPr txBox="1">
            <a:spLocks noGrp="1"/>
          </p:cNvSpPr>
          <p:nvPr>
            <p:ph type="body" idx="1"/>
          </p:nvPr>
        </p:nvSpPr>
        <p:spPr>
          <a:xfrm>
            <a:off x="514351" y="1606550"/>
            <a:ext cx="7598700" cy="2736900"/>
          </a:xfrm>
          <a:prstGeom prst="rect">
            <a:avLst/>
          </a:prstGeom>
          <a:noFill/>
          <a:ln>
            <a:noFill/>
          </a:ln>
        </p:spPr>
        <p:txBody>
          <a:bodyPr spcFirstLastPara="1" wrap="square" lIns="68575" tIns="68575" rIns="68575" bIns="68575" anchor="ctr" anchorCtr="0"/>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53" name="Shape 53"/>
          <p:cNvSpPr txBox="1">
            <a:spLocks noGrp="1"/>
          </p:cNvSpPr>
          <p:nvPr>
            <p:ph type="dt" idx="10"/>
          </p:nvPr>
        </p:nvSpPr>
        <p:spPr>
          <a:xfrm>
            <a:off x="6442245" y="4402931"/>
            <a:ext cx="1200000" cy="283500"/>
          </a:xfrm>
          <a:prstGeom prst="rect">
            <a:avLst/>
          </a:prstGeom>
          <a:noFill/>
          <a:ln>
            <a:noFill/>
          </a:ln>
        </p:spPr>
        <p:txBody>
          <a:bodyPr spcFirstLastPara="1" wrap="square" lIns="68575" tIns="68575" rIns="68575" bIns="68575" anchor="ctr" anchorCtr="0"/>
          <a:lstStyle>
            <a:lvl1pPr marR="0" lvl="0" algn="r"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54" name="Shape 54"/>
          <p:cNvSpPr txBox="1">
            <a:spLocks noGrp="1"/>
          </p:cNvSpPr>
          <p:nvPr>
            <p:ph type="ftr" idx="11"/>
          </p:nvPr>
        </p:nvSpPr>
        <p:spPr>
          <a:xfrm>
            <a:off x="514350" y="4402931"/>
            <a:ext cx="5870700" cy="283500"/>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55" name="Shape 55"/>
          <p:cNvSpPr txBox="1">
            <a:spLocks noGrp="1"/>
          </p:cNvSpPr>
          <p:nvPr>
            <p:ph type="sldNum" idx="12"/>
          </p:nvPr>
        </p:nvSpPr>
        <p:spPr>
          <a:xfrm>
            <a:off x="7699545" y="4402931"/>
            <a:ext cx="413400" cy="2835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chemeClr val="lt1"/>
                </a:solidFill>
                <a:latin typeface="Calibri"/>
                <a:ea typeface="Calibri"/>
                <a:cs typeface="Calibri"/>
                <a:sym typeface="Calibri"/>
              </a:defRPr>
            </a:lvl1pPr>
            <a:lvl2pPr marL="0" marR="0" lvl="1" indent="0" algn="r" rtl="0">
              <a:spcBef>
                <a:spcPts val="0"/>
              </a:spcBef>
              <a:buNone/>
              <a:defRPr sz="800" b="0" i="0" u="none" strike="noStrike" cap="none">
                <a:solidFill>
                  <a:schemeClr val="lt1"/>
                </a:solidFill>
                <a:latin typeface="Calibri"/>
                <a:ea typeface="Calibri"/>
                <a:cs typeface="Calibri"/>
                <a:sym typeface="Calibri"/>
              </a:defRPr>
            </a:lvl2pPr>
            <a:lvl3pPr marL="0" marR="0" lvl="2" indent="0" algn="r" rtl="0">
              <a:spcBef>
                <a:spcPts val="0"/>
              </a:spcBef>
              <a:buNone/>
              <a:defRPr sz="800" b="0" i="0" u="none" strike="noStrike" cap="none">
                <a:solidFill>
                  <a:schemeClr val="lt1"/>
                </a:solidFill>
                <a:latin typeface="Calibri"/>
                <a:ea typeface="Calibri"/>
                <a:cs typeface="Calibri"/>
                <a:sym typeface="Calibri"/>
              </a:defRPr>
            </a:lvl3pPr>
            <a:lvl4pPr marL="0" marR="0" lvl="3" indent="0" algn="r" rtl="0">
              <a:spcBef>
                <a:spcPts val="0"/>
              </a:spcBef>
              <a:buNone/>
              <a:defRPr sz="800" b="0" i="0" u="none" strike="noStrike" cap="none">
                <a:solidFill>
                  <a:schemeClr val="lt1"/>
                </a:solidFill>
                <a:latin typeface="Calibri"/>
                <a:ea typeface="Calibri"/>
                <a:cs typeface="Calibri"/>
                <a:sym typeface="Calibri"/>
              </a:defRPr>
            </a:lvl4pPr>
            <a:lvl5pPr marL="0" marR="0" lvl="4" indent="0" algn="r" rtl="0">
              <a:spcBef>
                <a:spcPts val="0"/>
              </a:spcBef>
              <a:buNone/>
              <a:defRPr sz="800" b="0" i="0" u="none" strike="noStrike" cap="none">
                <a:solidFill>
                  <a:schemeClr val="lt1"/>
                </a:solidFill>
                <a:latin typeface="Calibri"/>
                <a:ea typeface="Calibri"/>
                <a:cs typeface="Calibri"/>
                <a:sym typeface="Calibri"/>
              </a:defRPr>
            </a:lvl5pPr>
            <a:lvl6pPr marL="0" marR="0" lvl="5" indent="0" algn="r" rtl="0">
              <a:spcBef>
                <a:spcPts val="0"/>
              </a:spcBef>
              <a:buNone/>
              <a:defRPr sz="800" b="0" i="0" u="none" strike="noStrike" cap="none">
                <a:solidFill>
                  <a:schemeClr val="lt1"/>
                </a:solidFill>
                <a:latin typeface="Calibri"/>
                <a:ea typeface="Calibri"/>
                <a:cs typeface="Calibri"/>
                <a:sym typeface="Calibri"/>
              </a:defRPr>
            </a:lvl6pPr>
            <a:lvl7pPr marL="0" marR="0" lvl="6" indent="0" algn="r" rtl="0">
              <a:spcBef>
                <a:spcPts val="0"/>
              </a:spcBef>
              <a:buNone/>
              <a:defRPr sz="800" b="0" i="0" u="none" strike="noStrike" cap="none">
                <a:solidFill>
                  <a:schemeClr val="lt1"/>
                </a:solidFill>
                <a:latin typeface="Calibri"/>
                <a:ea typeface="Calibri"/>
                <a:cs typeface="Calibri"/>
                <a:sym typeface="Calibri"/>
              </a:defRPr>
            </a:lvl7pPr>
            <a:lvl8pPr marL="0" marR="0" lvl="7" indent="0" algn="r" rtl="0">
              <a:spcBef>
                <a:spcPts val="0"/>
              </a:spcBef>
              <a:buNone/>
              <a:defRPr sz="800" b="0" i="0" u="none" strike="noStrike" cap="none">
                <a:solidFill>
                  <a:schemeClr val="lt1"/>
                </a:solidFill>
                <a:latin typeface="Calibri"/>
                <a:ea typeface="Calibri"/>
                <a:cs typeface="Calibri"/>
                <a:sym typeface="Calibri"/>
              </a:defRPr>
            </a:lvl8pPr>
            <a:lvl9pPr marL="0" marR="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6.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18.xml"/><Relationship Id="rId5" Type="http://schemas.openxmlformats.org/officeDocument/2006/relationships/image" Target="../media/image44.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18.xml"/><Relationship Id="rId5" Type="http://schemas.openxmlformats.org/officeDocument/2006/relationships/hyperlink" Target="https://mlpp.pressbooks.pub/undertherushes/" TargetMode="Externa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54.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hyperlink" Target="https://mlpp.pressbooks.pub/" TargetMode="External"/><Relationship Id="rId7"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20.xml"/><Relationship Id="rId6" Type="http://schemas.openxmlformats.org/officeDocument/2006/relationships/hyperlink" Target="https://press.rebus.community/authoropen/" TargetMode="External"/><Relationship Id="rId5" Type="http://schemas.openxmlformats.org/officeDocument/2006/relationships/hyperlink" Target="https://www.youtube.com/user/pressbooks" TargetMode="External"/><Relationship Id="rId4" Type="http://schemas.openxmlformats.org/officeDocument/2006/relationships/hyperlink" Target="https://guide.pressbook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hyperlink" Target="mailto:andrea@melsa.org" TargetMode="External"/><Relationship Id="rId2" Type="http://schemas.openxmlformats.org/officeDocument/2006/relationships/notesSlide" Target="../notesSlides/notesSlide51.xml"/><Relationship Id="rId1" Type="http://schemas.openxmlformats.org/officeDocument/2006/relationships/slideLayout" Target="../slideLayouts/slideLayout18.xml"/><Relationship Id="rId5" Type="http://schemas.openxmlformats.org/officeDocument/2006/relationships/hyperlink" Target="mailto:vhorton@umn.edu" TargetMode="External"/><Relationship Id="rId4" Type="http://schemas.openxmlformats.org/officeDocument/2006/relationships/hyperlink" Target="mailto:snackeru@umn.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Shape 191"/>
          <p:cNvSpPr txBox="1">
            <a:spLocks noGrp="1"/>
          </p:cNvSpPr>
          <p:nvPr>
            <p:ph type="ctrTitle"/>
          </p:nvPr>
        </p:nvSpPr>
        <p:spPr>
          <a:xfrm>
            <a:off x="897466" y="0"/>
            <a:ext cx="5398294" cy="1816098"/>
          </a:xfrm>
          <a:prstGeom prst="rect">
            <a:avLst/>
          </a:prstGeom>
          <a:noFill/>
          <a:ln>
            <a:noFill/>
          </a:ln>
        </p:spPr>
        <p:txBody>
          <a:bodyPr spcFirstLastPara="1" wrap="square" lIns="68575" tIns="34275" rIns="68575" bIns="34275" anchor="b" anchorCtr="0">
            <a:noAutofit/>
          </a:bodyPr>
          <a:lstStyle/>
          <a:p>
            <a:pPr marL="0" marR="0" lvl="0" indent="0" algn="r" rtl="0">
              <a:spcBef>
                <a:spcPts val="0"/>
              </a:spcBef>
              <a:spcAft>
                <a:spcPts val="0"/>
              </a:spcAft>
              <a:buClr>
                <a:schemeClr val="lt1"/>
              </a:buClr>
              <a:buSzPts val="4100"/>
              <a:buFont typeface="Arial Black"/>
              <a:buNone/>
            </a:pPr>
            <a:r>
              <a:rPr lang="en" sz="4100" b="0" i="0" u="none" strike="noStrike" cap="none">
                <a:solidFill>
                  <a:schemeClr val="lt1"/>
                </a:solidFill>
                <a:latin typeface="Arial Black"/>
                <a:ea typeface="Arial Black"/>
                <a:cs typeface="Arial Black"/>
                <a:sym typeface="Arial Black"/>
              </a:rPr>
              <a:t>BOOKBUSTERS</a:t>
            </a:r>
            <a:br>
              <a:rPr lang="en" sz="4100" b="0" i="0" u="none" strike="noStrike" cap="none">
                <a:solidFill>
                  <a:schemeClr val="lt1"/>
                </a:solidFill>
                <a:latin typeface="Arial Black"/>
                <a:ea typeface="Arial Black"/>
                <a:cs typeface="Arial Black"/>
                <a:sym typeface="Arial Black"/>
              </a:rPr>
            </a:br>
            <a:endParaRPr sz="4100" b="0" i="0" u="none" strike="noStrike" cap="none">
              <a:solidFill>
                <a:schemeClr val="lt1"/>
              </a:solidFill>
              <a:latin typeface="Arial Black"/>
              <a:ea typeface="Arial Black"/>
              <a:cs typeface="Arial Black"/>
              <a:sym typeface="Arial Black"/>
            </a:endParaRPr>
          </a:p>
        </p:txBody>
      </p:sp>
      <p:sp>
        <p:nvSpPr>
          <p:cNvPr id="192" name="Shape 192"/>
          <p:cNvSpPr txBox="1">
            <a:spLocks noGrp="1"/>
          </p:cNvSpPr>
          <p:nvPr>
            <p:ph type="subTitle" idx="1"/>
          </p:nvPr>
        </p:nvSpPr>
        <p:spPr>
          <a:xfrm>
            <a:off x="999066" y="1396144"/>
            <a:ext cx="5398294" cy="1054100"/>
          </a:xfrm>
          <a:prstGeom prst="rect">
            <a:avLst/>
          </a:prstGeom>
          <a:noFill/>
          <a:ln>
            <a:noFill/>
          </a:ln>
        </p:spPr>
        <p:txBody>
          <a:bodyPr spcFirstLastPara="1" wrap="square" lIns="68575" tIns="34275" rIns="68575" bIns="34275" anchor="t" anchorCtr="0">
            <a:noAutofit/>
          </a:bodyPr>
          <a:lstStyle/>
          <a:p>
            <a:pPr marL="0" marR="0" lvl="0" indent="0" algn="r" rtl="0">
              <a:spcBef>
                <a:spcPts val="0"/>
              </a:spcBef>
              <a:spcAft>
                <a:spcPts val="0"/>
              </a:spcAft>
              <a:buClr>
                <a:schemeClr val="lt1"/>
              </a:buClr>
              <a:buSzPts val="1500"/>
              <a:buFont typeface="Arial"/>
              <a:buNone/>
            </a:pPr>
            <a:r>
              <a:rPr lang="en" sz="1500" b="0" i="0" u="none" strike="noStrike" cap="none">
                <a:solidFill>
                  <a:schemeClr val="lt1"/>
                </a:solidFill>
                <a:latin typeface="Arial Black"/>
                <a:ea typeface="Arial Black"/>
                <a:cs typeface="Arial Black"/>
                <a:sym typeface="Arial Black"/>
              </a:rPr>
              <a:t>LIBRARIES SUPPORTING SELF-PUBLISHING</a:t>
            </a:r>
            <a:endParaRPr sz="1100"/>
          </a:p>
        </p:txBody>
      </p:sp>
      <p:sp>
        <p:nvSpPr>
          <p:cNvPr id="193" name="Shape 193"/>
          <p:cNvSpPr txBox="1"/>
          <p:nvPr/>
        </p:nvSpPr>
        <p:spPr>
          <a:xfrm>
            <a:off x="547819" y="3737178"/>
            <a:ext cx="5398294" cy="1054100"/>
          </a:xfrm>
          <a:prstGeom prst="rect">
            <a:avLst/>
          </a:prstGeom>
          <a:noFill/>
          <a:ln>
            <a:noFill/>
          </a:ln>
        </p:spPr>
        <p:txBody>
          <a:bodyPr spcFirstLastPara="1" wrap="square" lIns="68575" tIns="34275" rIns="68575" bIns="34275" anchor="t" anchorCtr="0">
            <a:noAutofit/>
          </a:bodyPr>
          <a:lstStyle/>
          <a:p>
            <a:pPr marL="0" marR="0" lvl="0" indent="0" algn="l" rtl="0">
              <a:lnSpc>
                <a:spcPct val="80000"/>
              </a:lnSpc>
              <a:spcBef>
                <a:spcPts val="0"/>
              </a:spcBef>
              <a:spcAft>
                <a:spcPts val="0"/>
              </a:spcAft>
              <a:buClr>
                <a:schemeClr val="lt1"/>
              </a:buClr>
              <a:buSzPts val="1400"/>
              <a:buFont typeface="Arial"/>
              <a:buNone/>
            </a:pPr>
            <a:r>
              <a:rPr lang="en" sz="1400" b="0" i="0" u="none" strike="noStrike" cap="none">
                <a:solidFill>
                  <a:schemeClr val="lt1"/>
                </a:solidFill>
                <a:latin typeface="Arial Black"/>
                <a:ea typeface="Arial Black"/>
                <a:cs typeface="Arial Black"/>
                <a:sym typeface="Arial Black"/>
              </a:rPr>
              <a:t>ANDREA MCKENNAN, MELSA</a:t>
            </a:r>
            <a:endParaRPr sz="1100"/>
          </a:p>
          <a:p>
            <a:pPr marL="0" marR="0" lvl="0" indent="0" algn="l" rtl="0">
              <a:lnSpc>
                <a:spcPct val="80000"/>
              </a:lnSpc>
              <a:spcBef>
                <a:spcPts val="800"/>
              </a:spcBef>
              <a:spcAft>
                <a:spcPts val="0"/>
              </a:spcAft>
              <a:buClr>
                <a:schemeClr val="lt1"/>
              </a:buClr>
              <a:buSzPts val="1400"/>
              <a:buFont typeface="Arial"/>
              <a:buNone/>
            </a:pPr>
            <a:r>
              <a:rPr lang="en" sz="1400" b="0" i="0" u="none" strike="noStrike" cap="none">
                <a:solidFill>
                  <a:schemeClr val="lt1"/>
                </a:solidFill>
                <a:latin typeface="Arial Black"/>
                <a:ea typeface="Arial Black"/>
                <a:cs typeface="Arial Black"/>
                <a:sym typeface="Arial Black"/>
              </a:rPr>
              <a:t>SHANE NACKERUD, UMN LIBRARIES</a:t>
            </a:r>
            <a:endParaRPr sz="1100"/>
          </a:p>
          <a:p>
            <a:pPr marL="0" marR="0" lvl="0" indent="0" algn="l" rtl="0">
              <a:lnSpc>
                <a:spcPct val="80000"/>
              </a:lnSpc>
              <a:spcBef>
                <a:spcPts val="800"/>
              </a:spcBef>
              <a:spcAft>
                <a:spcPts val="0"/>
              </a:spcAft>
              <a:buClr>
                <a:schemeClr val="lt1"/>
              </a:buClr>
              <a:buSzPts val="1400"/>
              <a:buFont typeface="Arial"/>
              <a:buNone/>
            </a:pPr>
            <a:r>
              <a:rPr lang="en" sz="1400" b="0" i="0" u="none" strike="noStrike" cap="none">
                <a:solidFill>
                  <a:schemeClr val="lt1"/>
                </a:solidFill>
                <a:latin typeface="Arial Black"/>
                <a:ea typeface="Arial Black"/>
                <a:cs typeface="Arial Black"/>
                <a:sym typeface="Arial Black"/>
              </a:rPr>
              <a:t>VALERIE HORTON, MINITEX</a:t>
            </a:r>
            <a:endParaRPr sz="1400" b="0" i="0" u="none" strike="noStrike" cap="none">
              <a:solidFill>
                <a:schemeClr val="lt1"/>
              </a:solidFill>
              <a:latin typeface="Arial Black"/>
              <a:ea typeface="Arial Black"/>
              <a:cs typeface="Arial Black"/>
              <a:sym typeface="Arial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Shape 199"/>
          <p:cNvPicPr preferRelativeResize="0"/>
          <p:nvPr/>
        </p:nvPicPr>
        <p:blipFill rotWithShape="1">
          <a:blip r:embed="rId3">
            <a:alphaModFix/>
          </a:blip>
          <a:srcRect r="60921"/>
          <a:stretch/>
        </p:blipFill>
        <p:spPr>
          <a:xfrm>
            <a:off x="5604933" y="562055"/>
            <a:ext cx="2595295" cy="2226862"/>
          </a:xfrm>
          <a:prstGeom prst="rect">
            <a:avLst/>
          </a:prstGeom>
          <a:noFill/>
          <a:ln>
            <a:noFill/>
          </a:ln>
        </p:spPr>
      </p:pic>
      <p:sp>
        <p:nvSpPr>
          <p:cNvPr id="200" name="Shape 200"/>
          <p:cNvSpPr txBox="1"/>
          <p:nvPr/>
        </p:nvSpPr>
        <p:spPr>
          <a:xfrm>
            <a:off x="5727960" y="2778265"/>
            <a:ext cx="2701212" cy="1731243"/>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2700" b="0" i="0" u="none" strike="noStrike" cap="none">
                <a:solidFill>
                  <a:schemeClr val="lt1"/>
                </a:solidFill>
                <a:latin typeface="Arial Black"/>
                <a:ea typeface="Arial Black"/>
                <a:cs typeface="Arial Black"/>
                <a:sym typeface="Arial Black"/>
              </a:rPr>
              <a:t>MINNESOTA</a:t>
            </a:r>
            <a:endParaRPr sz="1100"/>
          </a:p>
          <a:p>
            <a:pPr marL="0" marR="0" lvl="0" indent="0" algn="l" rtl="0">
              <a:spcBef>
                <a:spcPts val="0"/>
              </a:spcBef>
              <a:spcAft>
                <a:spcPts val="0"/>
              </a:spcAft>
              <a:buNone/>
            </a:pPr>
            <a:r>
              <a:rPr lang="en" sz="2700">
                <a:solidFill>
                  <a:schemeClr val="lt1"/>
                </a:solidFill>
                <a:latin typeface="Arial Black"/>
                <a:ea typeface="Arial Black"/>
                <a:cs typeface="Arial Black"/>
                <a:sym typeface="Arial Black"/>
              </a:rPr>
              <a:t>LIBRARY</a:t>
            </a:r>
            <a:endParaRPr sz="1100"/>
          </a:p>
          <a:p>
            <a:pPr marL="0" marR="0" lvl="0" indent="0" algn="l" rtl="0">
              <a:spcBef>
                <a:spcPts val="0"/>
              </a:spcBef>
              <a:spcAft>
                <a:spcPts val="0"/>
              </a:spcAft>
              <a:buNone/>
            </a:pPr>
            <a:r>
              <a:rPr lang="en" sz="2700">
                <a:solidFill>
                  <a:schemeClr val="lt1"/>
                </a:solidFill>
                <a:latin typeface="Arial Black"/>
                <a:ea typeface="Arial Black"/>
                <a:cs typeface="Arial Black"/>
                <a:sym typeface="Arial Black"/>
              </a:rPr>
              <a:t>PUBLISHING</a:t>
            </a:r>
            <a:endParaRPr sz="1100"/>
          </a:p>
          <a:p>
            <a:pPr marL="0" marR="0" lvl="0" indent="0" algn="l" rtl="0">
              <a:spcBef>
                <a:spcPts val="0"/>
              </a:spcBef>
              <a:spcAft>
                <a:spcPts val="0"/>
              </a:spcAft>
              <a:buNone/>
            </a:pPr>
            <a:r>
              <a:rPr lang="en" sz="2700">
                <a:solidFill>
                  <a:schemeClr val="lt1"/>
                </a:solidFill>
                <a:latin typeface="Arial Black"/>
                <a:ea typeface="Arial Black"/>
                <a:cs typeface="Arial Black"/>
                <a:sym typeface="Arial Black"/>
              </a:rPr>
              <a:t>PROJECT</a:t>
            </a:r>
            <a:endParaRPr sz="2700">
              <a:solidFill>
                <a:schemeClr val="lt1"/>
              </a:solidFill>
              <a:latin typeface="Arial Black"/>
              <a:ea typeface="Arial Black"/>
              <a:cs typeface="Arial Black"/>
              <a:sym typeface="Arial Black"/>
            </a:endParaRPr>
          </a:p>
        </p:txBody>
      </p:sp>
      <p:pic>
        <p:nvPicPr>
          <p:cNvPr id="201" name="Shape 201"/>
          <p:cNvPicPr preferRelativeResize="0"/>
          <p:nvPr/>
        </p:nvPicPr>
        <p:blipFill rotWithShape="1">
          <a:blip r:embed="rId4">
            <a:alphaModFix/>
          </a:blip>
          <a:srcRect/>
          <a:stretch/>
        </p:blipFill>
        <p:spPr>
          <a:xfrm>
            <a:off x="798047" y="948502"/>
            <a:ext cx="3889936" cy="1674101"/>
          </a:xfrm>
          <a:prstGeom prst="rect">
            <a:avLst/>
          </a:prstGeom>
          <a:noFill/>
          <a:ln>
            <a:noFill/>
          </a:ln>
        </p:spPr>
      </p:pic>
      <p:pic>
        <p:nvPicPr>
          <p:cNvPr id="202" name="Shape 202"/>
          <p:cNvPicPr preferRelativeResize="0"/>
          <p:nvPr/>
        </p:nvPicPr>
        <p:blipFill rotWithShape="1">
          <a:blip r:embed="rId5">
            <a:alphaModFix/>
          </a:blip>
          <a:srcRect/>
          <a:stretch/>
        </p:blipFill>
        <p:spPr>
          <a:xfrm>
            <a:off x="778933" y="2925233"/>
            <a:ext cx="3909051" cy="130301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8" name="Shape 208"/>
          <p:cNvSpPr txBox="1">
            <a:spLocks noGrp="1"/>
          </p:cNvSpPr>
          <p:nvPr>
            <p:ph type="title"/>
          </p:nvPr>
        </p:nvSpPr>
        <p:spPr>
          <a:xfrm>
            <a:off x="145650" y="3247475"/>
            <a:ext cx="8852700" cy="1092300"/>
          </a:xfrm>
          <a:prstGeom prst="rect">
            <a:avLst/>
          </a:prstGeom>
          <a:solidFill>
            <a:srgbClr val="000000"/>
          </a:solidFill>
        </p:spPr>
        <p:txBody>
          <a:bodyPr spcFirstLastPara="1" wrap="square" lIns="68575" tIns="68575" rIns="68575" bIns="68575" anchor="ctr" anchorCtr="0">
            <a:noAutofit/>
          </a:bodyPr>
          <a:lstStyle/>
          <a:p>
            <a:pPr marL="0" lvl="0" indent="0">
              <a:spcBef>
                <a:spcPts val="0"/>
              </a:spcBef>
              <a:spcAft>
                <a:spcPts val="0"/>
              </a:spcAft>
              <a:buNone/>
            </a:pPr>
            <a:r>
              <a:rPr lang="en">
                <a:latin typeface="Arial Black"/>
                <a:ea typeface="Arial Black"/>
                <a:cs typeface="Arial Black"/>
                <a:sym typeface="Arial Black"/>
              </a:rPr>
              <a:t>Libraries have always been “into” publishing...</a:t>
            </a:r>
            <a:endParaRPr>
              <a:latin typeface="Arial Black"/>
              <a:ea typeface="Arial Black"/>
              <a:cs typeface="Arial Black"/>
              <a:sym typeface="Arial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Shape 213"/>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Shape 218"/>
          <p:cNvPicPr preferRelativeResize="0"/>
          <p:nvPr/>
        </p:nvPicPr>
        <p:blipFill>
          <a:blip r:embed="rId3">
            <a:alphaModFix/>
          </a:blip>
          <a:stretch>
            <a:fillRect/>
          </a:stretch>
        </p:blipFill>
        <p:spPr>
          <a:xfrm>
            <a:off x="542100" y="1213400"/>
            <a:ext cx="2059900" cy="3701500"/>
          </a:xfrm>
          <a:prstGeom prst="rect">
            <a:avLst/>
          </a:prstGeom>
          <a:noFill/>
          <a:ln>
            <a:noFill/>
          </a:ln>
        </p:spPr>
      </p:pic>
      <p:pic>
        <p:nvPicPr>
          <p:cNvPr id="219" name="Shape 219"/>
          <p:cNvPicPr preferRelativeResize="0"/>
          <p:nvPr/>
        </p:nvPicPr>
        <p:blipFill>
          <a:blip r:embed="rId4">
            <a:alphaModFix/>
          </a:blip>
          <a:stretch>
            <a:fillRect/>
          </a:stretch>
        </p:blipFill>
        <p:spPr>
          <a:xfrm>
            <a:off x="3421275" y="1213400"/>
            <a:ext cx="1975175" cy="3701500"/>
          </a:xfrm>
          <a:prstGeom prst="rect">
            <a:avLst/>
          </a:prstGeom>
          <a:noFill/>
          <a:ln>
            <a:noFill/>
          </a:ln>
        </p:spPr>
      </p:pic>
      <p:pic>
        <p:nvPicPr>
          <p:cNvPr id="220" name="Shape 220"/>
          <p:cNvPicPr preferRelativeResize="0"/>
          <p:nvPr/>
        </p:nvPicPr>
        <p:blipFill>
          <a:blip r:embed="rId5">
            <a:alphaModFix/>
          </a:blip>
          <a:stretch>
            <a:fillRect/>
          </a:stretch>
        </p:blipFill>
        <p:spPr>
          <a:xfrm>
            <a:off x="6106825" y="1213400"/>
            <a:ext cx="2340600" cy="3701500"/>
          </a:xfrm>
          <a:prstGeom prst="rect">
            <a:avLst/>
          </a:prstGeom>
          <a:noFill/>
          <a:ln>
            <a:noFill/>
          </a:ln>
        </p:spPr>
      </p:pic>
      <p:sp>
        <p:nvSpPr>
          <p:cNvPr id="221" name="Shape 221"/>
          <p:cNvSpPr txBox="1">
            <a:spLocks noGrp="1"/>
          </p:cNvSpPr>
          <p:nvPr>
            <p:ph type="title"/>
          </p:nvPr>
        </p:nvSpPr>
        <p:spPr>
          <a:xfrm>
            <a:off x="324101" y="121100"/>
            <a:ext cx="7598700" cy="10923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a:latin typeface="Arial Black"/>
                <a:ea typeface="Arial Black"/>
                <a:cs typeface="Arial Black"/>
                <a:sym typeface="Arial Black"/>
              </a:rPr>
              <a:t>PUBLISHING IN ACADEMIC LIBRARIES</a:t>
            </a:r>
            <a:endParaRPr>
              <a:latin typeface="Arial Black"/>
              <a:ea typeface="Arial Black"/>
              <a:cs typeface="Arial Black"/>
              <a:sym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96944" y="297956"/>
            <a:ext cx="8950200" cy="9060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400"/>
              <a:buFont typeface="Arial Black"/>
              <a:buNone/>
            </a:pPr>
            <a:r>
              <a:rPr lang="en" sz="2400">
                <a:latin typeface="Arial Black"/>
                <a:ea typeface="Arial Black"/>
                <a:cs typeface="Arial Black"/>
                <a:sym typeface="Arial Black"/>
              </a:rPr>
              <a:t>Self Publishing Is Exploding</a:t>
            </a:r>
            <a:endParaRPr sz="2400" b="0" i="0" u="none" strike="noStrike" cap="none">
              <a:solidFill>
                <a:schemeClr val="lt1"/>
              </a:solidFill>
              <a:latin typeface="Arial Black"/>
              <a:ea typeface="Arial Black"/>
              <a:cs typeface="Arial Black"/>
              <a:sym typeface="Arial Black"/>
            </a:endParaRPr>
          </a:p>
        </p:txBody>
      </p:sp>
      <p:grpSp>
        <p:nvGrpSpPr>
          <p:cNvPr id="228" name="Shape 228"/>
          <p:cNvGrpSpPr/>
          <p:nvPr/>
        </p:nvGrpSpPr>
        <p:grpSpPr>
          <a:xfrm>
            <a:off x="357338" y="1698099"/>
            <a:ext cx="8317410" cy="1490785"/>
            <a:chOff x="281111" y="1565721"/>
            <a:chExt cx="9887553" cy="1313814"/>
          </a:xfrm>
        </p:grpSpPr>
        <p:pic>
          <p:nvPicPr>
            <p:cNvPr id="229" name="Shape 229"/>
            <p:cNvPicPr preferRelativeResize="0"/>
            <p:nvPr/>
          </p:nvPicPr>
          <p:blipFill rotWithShape="1">
            <a:blip r:embed="rId3">
              <a:alphaModFix/>
            </a:blip>
            <a:srcRect/>
            <a:stretch/>
          </p:blipFill>
          <p:spPr>
            <a:xfrm>
              <a:off x="1569157" y="1565722"/>
              <a:ext cx="8599507" cy="1313813"/>
            </a:xfrm>
            <a:prstGeom prst="rect">
              <a:avLst/>
            </a:prstGeom>
            <a:noFill/>
            <a:ln w="76200" cap="flat" cmpd="sng">
              <a:solidFill>
                <a:srgbClr val="0B1336"/>
              </a:solidFill>
              <a:prstDash val="solid"/>
              <a:round/>
              <a:headEnd type="none" w="sm" len="sm"/>
              <a:tailEnd type="none" w="sm" len="sm"/>
            </a:ln>
          </p:spPr>
        </p:pic>
        <p:pic>
          <p:nvPicPr>
            <p:cNvPr id="230" name="Shape 230" descr="https://www.publishersweekly.com/images/logo-trans.png"/>
            <p:cNvPicPr preferRelativeResize="0"/>
            <p:nvPr/>
          </p:nvPicPr>
          <p:blipFill rotWithShape="1">
            <a:blip r:embed="rId4">
              <a:alphaModFix/>
            </a:blip>
            <a:srcRect/>
            <a:stretch/>
          </p:blipFill>
          <p:spPr>
            <a:xfrm>
              <a:off x="281111" y="1565721"/>
              <a:ext cx="1288046" cy="1288046"/>
            </a:xfrm>
            <a:prstGeom prst="rect">
              <a:avLst/>
            </a:prstGeom>
            <a:noFill/>
            <a:ln w="76200" cap="flat" cmpd="sng">
              <a:solidFill>
                <a:srgbClr val="0B1336"/>
              </a:solidFill>
              <a:prstDash val="solid"/>
              <a:round/>
              <a:headEnd type="none" w="sm" len="sm"/>
              <a:tailEnd type="none" w="sm" len="sm"/>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Shape 236"/>
          <p:cNvPicPr preferRelativeResize="0"/>
          <p:nvPr/>
        </p:nvPicPr>
        <p:blipFill>
          <a:blip r:embed="rId3">
            <a:alphaModFix/>
          </a:blip>
          <a:stretch>
            <a:fillRect/>
          </a:stretch>
        </p:blipFill>
        <p:spPr>
          <a:xfrm>
            <a:off x="0" y="0"/>
            <a:ext cx="9144001" cy="5143500"/>
          </a:xfrm>
          <a:prstGeom prst="rect">
            <a:avLst/>
          </a:prstGeom>
          <a:noFill/>
          <a:ln>
            <a:noFill/>
          </a:ln>
        </p:spPr>
      </p:pic>
      <p:pic>
        <p:nvPicPr>
          <p:cNvPr id="237" name="Shape 237"/>
          <p:cNvPicPr preferRelativeResize="0"/>
          <p:nvPr/>
        </p:nvPicPr>
        <p:blipFill>
          <a:blip r:embed="rId4">
            <a:alphaModFix/>
          </a:blip>
          <a:stretch>
            <a:fillRect/>
          </a:stretch>
        </p:blipFill>
        <p:spPr>
          <a:xfrm>
            <a:off x="6252713" y="3255213"/>
            <a:ext cx="2619375" cy="17430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453601" y="69200"/>
            <a:ext cx="7598700" cy="10923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endParaRPr>
              <a:latin typeface="Arial Black"/>
              <a:ea typeface="Arial Black"/>
              <a:cs typeface="Arial Black"/>
              <a:sym typeface="Arial Black"/>
            </a:endParaRPr>
          </a:p>
          <a:p>
            <a:pPr marL="0" lvl="0" indent="0">
              <a:spcBef>
                <a:spcPts val="0"/>
              </a:spcBef>
              <a:spcAft>
                <a:spcPts val="0"/>
              </a:spcAft>
              <a:buNone/>
            </a:pPr>
            <a:r>
              <a:rPr lang="en">
                <a:latin typeface="Arial Black"/>
                <a:ea typeface="Arial Black"/>
                <a:cs typeface="Arial Black"/>
                <a:sym typeface="Arial Black"/>
              </a:rPr>
              <a:t>PUBLISHING IS IN DISRUPTION -</a:t>
            </a:r>
            <a:endParaRPr>
              <a:latin typeface="Arial Black"/>
              <a:ea typeface="Arial Black"/>
              <a:cs typeface="Arial Black"/>
              <a:sym typeface="Arial Black"/>
            </a:endParaRPr>
          </a:p>
          <a:p>
            <a:pPr marL="0" lvl="0" indent="457200">
              <a:spcBef>
                <a:spcPts val="0"/>
              </a:spcBef>
              <a:spcAft>
                <a:spcPts val="0"/>
              </a:spcAft>
              <a:buNone/>
            </a:pPr>
            <a:endParaRPr>
              <a:latin typeface="Arial Black"/>
              <a:ea typeface="Arial Black"/>
              <a:cs typeface="Arial Black"/>
              <a:sym typeface="Arial Black"/>
            </a:endParaRPr>
          </a:p>
        </p:txBody>
      </p:sp>
      <p:grpSp>
        <p:nvGrpSpPr>
          <p:cNvPr id="243" name="Shape 243"/>
          <p:cNvGrpSpPr/>
          <p:nvPr/>
        </p:nvGrpSpPr>
        <p:grpSpPr>
          <a:xfrm>
            <a:off x="3868442" y="1565157"/>
            <a:ext cx="5378323" cy="2671709"/>
            <a:chOff x="5174056" y="3103476"/>
            <a:chExt cx="7171097" cy="3562279"/>
          </a:xfrm>
        </p:grpSpPr>
        <p:pic>
          <p:nvPicPr>
            <p:cNvPr id="244" name="Shape 244"/>
            <p:cNvPicPr preferRelativeResize="0"/>
            <p:nvPr/>
          </p:nvPicPr>
          <p:blipFill rotWithShape="1">
            <a:blip r:embed="rId3">
              <a:alphaModFix/>
            </a:blip>
            <a:srcRect/>
            <a:stretch/>
          </p:blipFill>
          <p:spPr>
            <a:xfrm rot="471281">
              <a:off x="8527240" y="3967007"/>
              <a:ext cx="1753614" cy="2591077"/>
            </a:xfrm>
            <a:prstGeom prst="rect">
              <a:avLst/>
            </a:prstGeom>
            <a:noFill/>
            <a:ln>
              <a:noFill/>
            </a:ln>
          </p:spPr>
        </p:pic>
        <p:pic>
          <p:nvPicPr>
            <p:cNvPr id="245" name="Shape 245"/>
            <p:cNvPicPr preferRelativeResize="0"/>
            <p:nvPr/>
          </p:nvPicPr>
          <p:blipFill rotWithShape="1">
            <a:blip r:embed="rId4">
              <a:alphaModFix/>
            </a:blip>
            <a:srcRect/>
            <a:stretch/>
          </p:blipFill>
          <p:spPr>
            <a:xfrm rot="-282079">
              <a:off x="5278258" y="3926125"/>
              <a:ext cx="1737069" cy="2614016"/>
            </a:xfrm>
            <a:prstGeom prst="rect">
              <a:avLst/>
            </a:prstGeom>
            <a:noFill/>
            <a:ln>
              <a:noFill/>
            </a:ln>
          </p:spPr>
        </p:pic>
        <p:pic>
          <p:nvPicPr>
            <p:cNvPr id="246" name="Shape 246"/>
            <p:cNvPicPr preferRelativeResize="0"/>
            <p:nvPr/>
          </p:nvPicPr>
          <p:blipFill rotWithShape="1">
            <a:blip r:embed="rId5">
              <a:alphaModFix/>
            </a:blip>
            <a:srcRect/>
            <a:stretch/>
          </p:blipFill>
          <p:spPr>
            <a:xfrm>
              <a:off x="6906087" y="3103476"/>
              <a:ext cx="2249292" cy="3044993"/>
            </a:xfrm>
            <a:prstGeom prst="rect">
              <a:avLst/>
            </a:prstGeom>
            <a:noFill/>
            <a:ln>
              <a:noFill/>
            </a:ln>
          </p:spPr>
        </p:pic>
        <p:pic>
          <p:nvPicPr>
            <p:cNvPr id="247" name="Shape 247"/>
            <p:cNvPicPr preferRelativeResize="0"/>
            <p:nvPr/>
          </p:nvPicPr>
          <p:blipFill rotWithShape="1">
            <a:blip r:embed="rId6">
              <a:alphaModFix/>
            </a:blip>
            <a:srcRect l="22171" r="23607"/>
            <a:stretch/>
          </p:blipFill>
          <p:spPr>
            <a:xfrm rot="-766283">
              <a:off x="10126086" y="3695581"/>
              <a:ext cx="1951386" cy="2640168"/>
            </a:xfrm>
            <a:prstGeom prst="rect">
              <a:avLst/>
            </a:prstGeom>
            <a:noFill/>
            <a:ln>
              <a:noFill/>
            </a:ln>
          </p:spPr>
        </p:pic>
      </p:grpSp>
      <p:grpSp>
        <p:nvGrpSpPr>
          <p:cNvPr id="248" name="Shape 248"/>
          <p:cNvGrpSpPr/>
          <p:nvPr/>
        </p:nvGrpSpPr>
        <p:grpSpPr>
          <a:xfrm>
            <a:off x="138899" y="1565150"/>
            <a:ext cx="3600498" cy="3032830"/>
            <a:chOff x="217467" y="3115287"/>
            <a:chExt cx="4670512" cy="3550492"/>
          </a:xfrm>
        </p:grpSpPr>
        <p:pic>
          <p:nvPicPr>
            <p:cNvPr id="249" name="Shape 249"/>
            <p:cNvPicPr preferRelativeResize="0"/>
            <p:nvPr/>
          </p:nvPicPr>
          <p:blipFill rotWithShape="1">
            <a:blip r:embed="rId7">
              <a:alphaModFix/>
            </a:blip>
            <a:srcRect/>
            <a:stretch/>
          </p:blipFill>
          <p:spPr>
            <a:xfrm>
              <a:off x="217467" y="3115287"/>
              <a:ext cx="4670512" cy="3550469"/>
            </a:xfrm>
            <a:prstGeom prst="rect">
              <a:avLst/>
            </a:prstGeom>
            <a:noFill/>
            <a:ln>
              <a:noFill/>
            </a:ln>
          </p:spPr>
        </p:pic>
        <p:sp>
          <p:nvSpPr>
            <p:cNvPr id="250" name="Shape 250"/>
            <p:cNvSpPr txBox="1"/>
            <p:nvPr/>
          </p:nvSpPr>
          <p:spPr>
            <a:xfrm>
              <a:off x="685501" y="6357979"/>
              <a:ext cx="3869100" cy="3078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100" b="1">
                  <a:solidFill>
                    <a:schemeClr val="dk1"/>
                  </a:solidFill>
                  <a:latin typeface="Calibri"/>
                  <a:ea typeface="Calibri"/>
                  <a:cs typeface="Calibri"/>
                  <a:sym typeface="Calibri"/>
                </a:rPr>
                <a:t>Publishing start up survey. Digital Book World</a:t>
              </a:r>
              <a:endParaRPr sz="1100">
                <a:solidFill>
                  <a:schemeClr val="dk1"/>
                </a:solidFill>
                <a:latin typeface="Calibri"/>
                <a:ea typeface="Calibri"/>
                <a:cs typeface="Calibri"/>
                <a:sym typeface="Calibri"/>
              </a:endParaRPr>
            </a:p>
          </p:txBody>
        </p:sp>
      </p:grpSp>
      <p:sp>
        <p:nvSpPr>
          <p:cNvPr id="251" name="Shape 251"/>
          <p:cNvSpPr txBox="1"/>
          <p:nvPr/>
        </p:nvSpPr>
        <p:spPr>
          <a:xfrm rot="-1245618">
            <a:off x="1098799" y="2493733"/>
            <a:ext cx="7229607" cy="680482"/>
          </a:xfrm>
          <a:prstGeom prst="rect">
            <a:avLst/>
          </a:prstGeom>
          <a:solidFill>
            <a:srgbClr val="FF0000"/>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457200" rtl="0">
              <a:spcBef>
                <a:spcPts val="0"/>
              </a:spcBef>
              <a:spcAft>
                <a:spcPts val="0"/>
              </a:spcAft>
              <a:buClr>
                <a:schemeClr val="dk1"/>
              </a:buClr>
              <a:buSzPts val="1100"/>
              <a:buFont typeface="Arial"/>
              <a:buNone/>
            </a:pPr>
            <a:r>
              <a:rPr lang="en" sz="3600">
                <a:solidFill>
                  <a:schemeClr val="lt1"/>
                </a:solidFill>
                <a:latin typeface="Arial Black"/>
                <a:ea typeface="Arial Black"/>
                <a:cs typeface="Arial Black"/>
                <a:sym typeface="Arial Black"/>
              </a:rPr>
              <a:t>What is the Library’s role?</a:t>
            </a:r>
            <a:endParaRPr sz="3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7" name="Shape 257"/>
          <p:cNvSpPr txBox="1">
            <a:spLocks noGrp="1"/>
          </p:cNvSpPr>
          <p:nvPr>
            <p:ph type="title"/>
          </p:nvPr>
        </p:nvSpPr>
        <p:spPr>
          <a:xfrm>
            <a:off x="334950" y="2610275"/>
            <a:ext cx="3762000" cy="10923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endParaRPr dirty="0">
              <a:latin typeface="Arial Black"/>
              <a:ea typeface="Arial Black"/>
              <a:cs typeface="Arial Black"/>
              <a:sym typeface="Arial Black"/>
            </a:endParaRPr>
          </a:p>
          <a:p>
            <a:pPr marL="0" lvl="0" indent="0">
              <a:spcBef>
                <a:spcPts val="0"/>
              </a:spcBef>
              <a:spcAft>
                <a:spcPts val="0"/>
              </a:spcAft>
              <a:buNone/>
            </a:pPr>
            <a:r>
              <a:rPr lang="en" dirty="0">
                <a:latin typeface="Arial Black"/>
                <a:ea typeface="Arial Black"/>
                <a:cs typeface="Arial Black"/>
                <a:sym typeface="Arial Black"/>
              </a:rPr>
              <a:t>MN Libraries are offering the first statewide, geolocated Pressbooks installation</a:t>
            </a:r>
            <a:endParaRPr dirty="0">
              <a:latin typeface="Arial Black"/>
              <a:ea typeface="Arial Black"/>
              <a:cs typeface="Arial Black"/>
              <a:sym typeface="Arial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body" idx="1"/>
          </p:nvPr>
        </p:nvSpPr>
        <p:spPr>
          <a:xfrm>
            <a:off x="514352" y="1748075"/>
            <a:ext cx="3746400" cy="27369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r>
              <a:rPr lang="en" sz="1800" i="0" u="sng" strike="noStrike" cap="none">
                <a:solidFill>
                  <a:schemeClr val="lt1"/>
                </a:solidFill>
                <a:latin typeface="Arial"/>
                <a:ea typeface="Arial"/>
                <a:cs typeface="Arial"/>
                <a:sym typeface="Arial"/>
              </a:rPr>
              <a:t>Academic library use supports:</a:t>
            </a:r>
            <a:endParaRPr sz="1800" u="sng">
              <a:latin typeface="Arial"/>
              <a:ea typeface="Arial"/>
              <a:cs typeface="Arial"/>
              <a:sym typeface="Arial"/>
            </a:endParaRPr>
          </a:p>
          <a:p>
            <a:pPr marL="558800" marR="0" lvl="1" indent="-266700" algn="l" rtl="0">
              <a:lnSpc>
                <a:spcPct val="100000"/>
              </a:lnSpc>
              <a:spcBef>
                <a:spcPts val="0"/>
              </a:spcBef>
              <a:spcAft>
                <a:spcPts val="0"/>
              </a:spcAft>
              <a:buClr>
                <a:schemeClr val="lt1"/>
              </a:buClr>
              <a:buSzPts val="1800"/>
              <a:buFont typeface="Arial"/>
              <a:buChar char="•"/>
            </a:pPr>
            <a:r>
              <a:rPr lang="en" sz="1800" i="0" u="none" strike="noStrike" cap="none">
                <a:solidFill>
                  <a:schemeClr val="lt1"/>
                </a:solidFill>
                <a:latin typeface="Arial"/>
                <a:ea typeface="Arial"/>
                <a:cs typeface="Arial"/>
                <a:sym typeface="Arial"/>
              </a:rPr>
              <a:t>Open textbooks</a:t>
            </a:r>
            <a:endParaRPr sz="1800" i="0" u="none" strike="noStrike" cap="none">
              <a:solidFill>
                <a:schemeClr val="lt1"/>
              </a:solidFill>
              <a:latin typeface="Arial"/>
              <a:ea typeface="Arial"/>
              <a:cs typeface="Arial"/>
              <a:sym typeface="Arial"/>
            </a:endParaRPr>
          </a:p>
          <a:p>
            <a:pPr marL="558800" marR="0" lvl="1" indent="-266700" algn="l" rtl="0">
              <a:lnSpc>
                <a:spcPct val="100000"/>
              </a:lnSpc>
              <a:spcBef>
                <a:spcPts val="0"/>
              </a:spcBef>
              <a:spcAft>
                <a:spcPts val="0"/>
              </a:spcAft>
              <a:buClr>
                <a:schemeClr val="lt1"/>
              </a:buClr>
              <a:buSzPts val="1800"/>
              <a:buFont typeface="Arial"/>
              <a:buChar char="•"/>
            </a:pPr>
            <a:r>
              <a:rPr lang="en" sz="1800" i="0" u="none" strike="noStrike" cap="none">
                <a:solidFill>
                  <a:schemeClr val="lt1"/>
                </a:solidFill>
                <a:latin typeface="Arial"/>
                <a:ea typeface="Arial"/>
                <a:cs typeface="Arial"/>
                <a:sym typeface="Arial"/>
              </a:rPr>
              <a:t>OER</a:t>
            </a:r>
            <a:endParaRPr sz="1800" i="0" u="none" strike="noStrike" cap="none">
              <a:solidFill>
                <a:schemeClr val="lt1"/>
              </a:solidFill>
              <a:latin typeface="Arial"/>
              <a:ea typeface="Arial"/>
              <a:cs typeface="Arial"/>
              <a:sym typeface="Arial"/>
            </a:endParaRPr>
          </a:p>
          <a:p>
            <a:pPr marL="558800" marR="0" lvl="1" indent="-266700" algn="l" rtl="0">
              <a:lnSpc>
                <a:spcPct val="100000"/>
              </a:lnSpc>
              <a:spcBef>
                <a:spcPts val="0"/>
              </a:spcBef>
              <a:spcAft>
                <a:spcPts val="0"/>
              </a:spcAft>
              <a:buClr>
                <a:schemeClr val="lt1"/>
              </a:buClr>
              <a:buSzPts val="1800"/>
              <a:buFont typeface="Arial"/>
              <a:buChar char="•"/>
            </a:pPr>
            <a:r>
              <a:rPr lang="en" sz="1800">
                <a:latin typeface="Arial"/>
                <a:ea typeface="Arial"/>
                <a:cs typeface="Arial"/>
                <a:sym typeface="Arial"/>
              </a:rPr>
              <a:t>S</a:t>
            </a:r>
            <a:r>
              <a:rPr lang="en" sz="1800" i="0" u="none" strike="noStrike" cap="none">
                <a:solidFill>
                  <a:schemeClr val="lt1"/>
                </a:solidFill>
                <a:latin typeface="Arial"/>
                <a:ea typeface="Arial"/>
                <a:cs typeface="Arial"/>
                <a:sym typeface="Arial"/>
              </a:rPr>
              <a:t>tudent writing projects</a:t>
            </a:r>
            <a:endParaRPr sz="1800">
              <a:latin typeface="Arial"/>
              <a:ea typeface="Arial"/>
              <a:cs typeface="Arial"/>
              <a:sym typeface="Arial"/>
            </a:endParaRPr>
          </a:p>
          <a:p>
            <a:pPr marL="558800" marR="0" lvl="1" indent="-266700" algn="l" rtl="0">
              <a:lnSpc>
                <a:spcPct val="100000"/>
              </a:lnSpc>
              <a:spcBef>
                <a:spcPts val="0"/>
              </a:spcBef>
              <a:spcAft>
                <a:spcPts val="0"/>
              </a:spcAft>
              <a:buClr>
                <a:schemeClr val="lt1"/>
              </a:buClr>
              <a:buSzPts val="1800"/>
              <a:buFont typeface="Arial"/>
              <a:buChar char="•"/>
            </a:pPr>
            <a:r>
              <a:rPr lang="en" sz="1800">
                <a:latin typeface="Arial"/>
                <a:ea typeface="Arial"/>
                <a:cs typeface="Arial"/>
                <a:sym typeface="Arial"/>
              </a:rPr>
              <a:t>O</a:t>
            </a:r>
            <a:r>
              <a:rPr lang="en" sz="1800" i="0" u="none" strike="noStrike" cap="none">
                <a:solidFill>
                  <a:schemeClr val="lt1"/>
                </a:solidFill>
                <a:latin typeface="Arial"/>
                <a:ea typeface="Arial"/>
                <a:cs typeface="Arial"/>
                <a:sym typeface="Arial"/>
              </a:rPr>
              <a:t>pen anthologies</a:t>
            </a:r>
            <a:endParaRPr sz="1800">
              <a:latin typeface="Arial"/>
              <a:ea typeface="Arial"/>
              <a:cs typeface="Arial"/>
              <a:sym typeface="Arial"/>
            </a:endParaRPr>
          </a:p>
          <a:p>
            <a:pPr marL="558800" marR="0" lvl="1" indent="-266700" algn="l" rtl="0">
              <a:lnSpc>
                <a:spcPct val="100000"/>
              </a:lnSpc>
              <a:spcBef>
                <a:spcPts val="0"/>
              </a:spcBef>
              <a:spcAft>
                <a:spcPts val="0"/>
              </a:spcAft>
              <a:buClr>
                <a:schemeClr val="lt1"/>
              </a:buClr>
              <a:buSzPts val="1800"/>
              <a:buFont typeface="Arial"/>
              <a:buChar char="•"/>
            </a:pPr>
            <a:r>
              <a:rPr lang="en" sz="1800">
                <a:latin typeface="Arial"/>
                <a:ea typeface="Arial"/>
                <a:cs typeface="Arial"/>
                <a:sym typeface="Arial"/>
              </a:rPr>
              <a:t>C</a:t>
            </a:r>
            <a:r>
              <a:rPr lang="en" sz="1800" i="0" u="none" strike="noStrike" cap="none">
                <a:solidFill>
                  <a:schemeClr val="lt1"/>
                </a:solidFill>
                <a:latin typeface="Arial"/>
                <a:ea typeface="Arial"/>
                <a:cs typeface="Arial"/>
                <a:sym typeface="Arial"/>
              </a:rPr>
              <a:t>ourse pack organization</a:t>
            </a:r>
            <a:endParaRPr sz="1800" i="0" u="none" strike="noStrike" cap="none">
              <a:solidFill>
                <a:schemeClr val="lt1"/>
              </a:solidFill>
              <a:latin typeface="Arial"/>
              <a:ea typeface="Arial"/>
              <a:cs typeface="Arial"/>
              <a:sym typeface="Arial"/>
            </a:endParaRPr>
          </a:p>
          <a:p>
            <a:pPr marL="558800" marR="0" lvl="1" indent="-266700" algn="l" rtl="0">
              <a:lnSpc>
                <a:spcPct val="100000"/>
              </a:lnSpc>
              <a:spcBef>
                <a:spcPts val="0"/>
              </a:spcBef>
              <a:spcAft>
                <a:spcPts val="0"/>
              </a:spcAft>
              <a:buClr>
                <a:schemeClr val="lt1"/>
              </a:buClr>
              <a:buSzPts val="1800"/>
              <a:buFont typeface="Arial"/>
              <a:buChar char="•"/>
            </a:pPr>
            <a:r>
              <a:rPr lang="en" sz="1800">
                <a:latin typeface="Arial"/>
                <a:ea typeface="Arial"/>
                <a:cs typeface="Arial"/>
                <a:sym typeface="Arial"/>
              </a:rPr>
              <a:t>Aggregating articles for IR submissions</a:t>
            </a:r>
            <a:endParaRPr sz="1800">
              <a:latin typeface="Arial"/>
              <a:ea typeface="Arial"/>
              <a:cs typeface="Arial"/>
              <a:sym typeface="Arial"/>
            </a:endParaRPr>
          </a:p>
          <a:p>
            <a:pPr marL="215900" marR="0" lvl="0" indent="-152400" algn="l" rtl="0">
              <a:lnSpc>
                <a:spcPct val="80000"/>
              </a:lnSpc>
              <a:spcBef>
                <a:spcPts val="800"/>
              </a:spcBef>
              <a:spcAft>
                <a:spcPts val="0"/>
              </a:spcAft>
              <a:buClr>
                <a:schemeClr val="lt1"/>
              </a:buClr>
              <a:buSzPts val="1000"/>
              <a:buFont typeface="Arial"/>
              <a:buNone/>
            </a:pPr>
            <a:endParaRPr sz="1000" b="0" i="0" u="none" strike="noStrike" cap="none">
              <a:solidFill>
                <a:schemeClr val="lt1"/>
              </a:solidFill>
              <a:latin typeface="Calibri"/>
              <a:ea typeface="Calibri"/>
              <a:cs typeface="Calibri"/>
              <a:sym typeface="Calibri"/>
            </a:endParaRPr>
          </a:p>
          <a:p>
            <a:pPr marL="215900" marR="0" lvl="0" indent="-152400" algn="l" rtl="0">
              <a:lnSpc>
                <a:spcPct val="80000"/>
              </a:lnSpc>
              <a:spcBef>
                <a:spcPts val="800"/>
              </a:spcBef>
              <a:spcAft>
                <a:spcPts val="0"/>
              </a:spcAft>
              <a:buClr>
                <a:schemeClr val="lt1"/>
              </a:buClr>
              <a:buSzPts val="1000"/>
              <a:buFont typeface="Arial"/>
              <a:buNone/>
            </a:pPr>
            <a:endParaRPr sz="1000" b="0" i="0" u="none" strike="noStrike" cap="none">
              <a:solidFill>
                <a:schemeClr val="lt1"/>
              </a:solidFill>
              <a:latin typeface="Calibri"/>
              <a:ea typeface="Calibri"/>
              <a:cs typeface="Calibri"/>
              <a:sym typeface="Calibri"/>
            </a:endParaRPr>
          </a:p>
          <a:p>
            <a:pPr marL="215900" marR="0" lvl="0" indent="-152400" algn="l" rtl="0">
              <a:lnSpc>
                <a:spcPct val="80000"/>
              </a:lnSpc>
              <a:spcBef>
                <a:spcPts val="800"/>
              </a:spcBef>
              <a:spcAft>
                <a:spcPts val="0"/>
              </a:spcAft>
              <a:buClr>
                <a:schemeClr val="lt1"/>
              </a:buClr>
              <a:buSzPts val="1000"/>
              <a:buFont typeface="Arial"/>
              <a:buNone/>
            </a:pPr>
            <a:endParaRPr sz="1000" b="0" i="0" u="none" strike="noStrike" cap="none">
              <a:solidFill>
                <a:schemeClr val="lt1"/>
              </a:solidFill>
              <a:latin typeface="Calibri"/>
              <a:ea typeface="Calibri"/>
              <a:cs typeface="Calibri"/>
              <a:sym typeface="Calibri"/>
            </a:endParaRPr>
          </a:p>
        </p:txBody>
      </p:sp>
      <p:sp>
        <p:nvSpPr>
          <p:cNvPr id="263" name="Shape 263"/>
          <p:cNvSpPr txBox="1">
            <a:spLocks noGrp="1"/>
          </p:cNvSpPr>
          <p:nvPr>
            <p:ph type="body" idx="2"/>
          </p:nvPr>
        </p:nvSpPr>
        <p:spPr>
          <a:xfrm>
            <a:off x="4377321" y="1682725"/>
            <a:ext cx="3746400" cy="2736900"/>
          </a:xfrm>
          <a:prstGeom prst="rect">
            <a:avLst/>
          </a:prstGeom>
        </p:spPr>
        <p:txBody>
          <a:bodyPr spcFirstLastPara="1" wrap="square" lIns="68575" tIns="68575" rIns="68575" bIns="68575" anchor="ctr" anchorCtr="0">
            <a:noAutofit/>
          </a:bodyPr>
          <a:lstStyle/>
          <a:p>
            <a:pPr marL="0" lvl="0" indent="0" rtl="0">
              <a:spcBef>
                <a:spcPts val="0"/>
              </a:spcBef>
              <a:spcAft>
                <a:spcPts val="0"/>
              </a:spcAft>
              <a:buClr>
                <a:schemeClr val="dk1"/>
              </a:buClr>
              <a:buSzPts val="1100"/>
              <a:buFont typeface="Arial"/>
              <a:buNone/>
            </a:pPr>
            <a:r>
              <a:rPr lang="en" sz="1800" u="sng">
                <a:latin typeface="Arial"/>
                <a:ea typeface="Arial"/>
                <a:cs typeface="Arial"/>
                <a:sym typeface="Arial"/>
              </a:rPr>
              <a:t>Public library use supports:</a:t>
            </a:r>
            <a:r>
              <a:rPr lang="en" sz="1800">
                <a:latin typeface="Arial"/>
                <a:ea typeface="Arial"/>
                <a:cs typeface="Arial"/>
                <a:sym typeface="Arial"/>
              </a:rPr>
              <a:t>	</a:t>
            </a:r>
            <a:endParaRPr sz="1800">
              <a:latin typeface="Arial"/>
              <a:ea typeface="Arial"/>
              <a:cs typeface="Arial"/>
              <a:sym typeface="Arial"/>
            </a:endParaRPr>
          </a:p>
          <a:p>
            <a:pPr marL="558800" lvl="1" indent="-266700" rtl="0">
              <a:spcBef>
                <a:spcPts val="0"/>
              </a:spcBef>
              <a:spcAft>
                <a:spcPts val="0"/>
              </a:spcAft>
              <a:buSzPts val="1800"/>
              <a:buChar char="•"/>
            </a:pPr>
            <a:r>
              <a:rPr lang="en" sz="1800">
                <a:latin typeface="Arial"/>
                <a:ea typeface="Arial"/>
                <a:cs typeface="Arial"/>
                <a:sym typeface="Arial"/>
              </a:rPr>
              <a:t>Supporting local authors</a:t>
            </a:r>
            <a:endParaRPr sz="1800">
              <a:latin typeface="Arial"/>
              <a:ea typeface="Arial"/>
              <a:cs typeface="Arial"/>
              <a:sym typeface="Arial"/>
            </a:endParaRPr>
          </a:p>
          <a:p>
            <a:pPr marL="558800" lvl="1" indent="-266700" rtl="0">
              <a:spcBef>
                <a:spcPts val="0"/>
              </a:spcBef>
              <a:spcAft>
                <a:spcPts val="0"/>
              </a:spcAft>
              <a:buSzPts val="1800"/>
              <a:buChar char="•"/>
            </a:pPr>
            <a:r>
              <a:rPr lang="en" sz="1800">
                <a:latin typeface="Arial"/>
                <a:ea typeface="Arial"/>
                <a:cs typeface="Arial"/>
                <a:sym typeface="Arial"/>
              </a:rPr>
              <a:t>NANOWRIMO</a:t>
            </a:r>
            <a:endParaRPr sz="1800">
              <a:latin typeface="Arial"/>
              <a:ea typeface="Arial"/>
              <a:cs typeface="Arial"/>
              <a:sym typeface="Arial"/>
            </a:endParaRPr>
          </a:p>
          <a:p>
            <a:pPr marL="558800" lvl="1" indent="-266700" rtl="0">
              <a:spcBef>
                <a:spcPts val="0"/>
              </a:spcBef>
              <a:spcAft>
                <a:spcPts val="0"/>
              </a:spcAft>
              <a:buSzPts val="1800"/>
              <a:buChar char="•"/>
            </a:pPr>
            <a:r>
              <a:rPr lang="en" sz="1800">
                <a:latin typeface="Arial"/>
                <a:ea typeface="Arial"/>
                <a:cs typeface="Arial"/>
                <a:sym typeface="Arial"/>
              </a:rPr>
              <a:t>Writers groups</a:t>
            </a:r>
            <a:endParaRPr sz="1800">
              <a:latin typeface="Arial"/>
              <a:ea typeface="Arial"/>
              <a:cs typeface="Arial"/>
              <a:sym typeface="Arial"/>
            </a:endParaRPr>
          </a:p>
          <a:p>
            <a:pPr marL="558800" lvl="1" indent="-266700" rtl="0">
              <a:spcBef>
                <a:spcPts val="0"/>
              </a:spcBef>
              <a:spcAft>
                <a:spcPts val="0"/>
              </a:spcAft>
              <a:buSzPts val="1800"/>
              <a:buChar char="•"/>
            </a:pPr>
            <a:r>
              <a:rPr lang="en" sz="1800">
                <a:latin typeface="Arial"/>
                <a:ea typeface="Arial"/>
                <a:cs typeface="Arial"/>
                <a:sym typeface="Arial"/>
              </a:rPr>
              <a:t>Writing classes and author fairs</a:t>
            </a:r>
            <a:endParaRPr sz="1800">
              <a:latin typeface="Arial"/>
              <a:ea typeface="Arial"/>
              <a:cs typeface="Arial"/>
              <a:sym typeface="Arial"/>
            </a:endParaRPr>
          </a:p>
          <a:p>
            <a:pPr marL="558800" lvl="1" indent="-266700" rtl="0">
              <a:spcBef>
                <a:spcPts val="0"/>
              </a:spcBef>
              <a:spcAft>
                <a:spcPts val="0"/>
              </a:spcAft>
              <a:buSzPts val="1800"/>
              <a:buChar char="•"/>
            </a:pPr>
            <a:r>
              <a:rPr lang="en" sz="1800">
                <a:latin typeface="Arial"/>
                <a:ea typeface="Arial"/>
                <a:cs typeface="Arial"/>
                <a:sym typeface="Arial"/>
              </a:rPr>
              <a:t>Local writing contests</a:t>
            </a:r>
            <a:endParaRPr sz="1800">
              <a:latin typeface="Arial"/>
              <a:ea typeface="Arial"/>
              <a:cs typeface="Arial"/>
              <a:sym typeface="Arial"/>
            </a:endParaRPr>
          </a:p>
          <a:p>
            <a:pPr marL="558800" lvl="1" indent="-266700" rtl="0">
              <a:spcBef>
                <a:spcPts val="0"/>
              </a:spcBef>
              <a:spcAft>
                <a:spcPts val="0"/>
              </a:spcAft>
              <a:buSzPts val="1800"/>
              <a:buChar char="•"/>
            </a:pPr>
            <a:r>
              <a:rPr lang="en" sz="1800">
                <a:latin typeface="Arial"/>
                <a:ea typeface="Arial"/>
                <a:cs typeface="Arial"/>
                <a:sym typeface="Arial"/>
              </a:rPr>
              <a:t>School projects, maker spaces, etc.</a:t>
            </a:r>
            <a:r>
              <a:rPr lang="en" sz="1800"/>
              <a:t> </a:t>
            </a:r>
            <a:endParaRPr sz="1800"/>
          </a:p>
          <a:p>
            <a:pPr marL="0" lvl="0" indent="0">
              <a:spcBef>
                <a:spcPts val="0"/>
              </a:spcBef>
              <a:spcAft>
                <a:spcPts val="800"/>
              </a:spcAft>
              <a:buNone/>
            </a:pPr>
            <a:endParaRPr/>
          </a:p>
        </p:txBody>
      </p:sp>
      <p:pic>
        <p:nvPicPr>
          <p:cNvPr id="264" name="Shape 264"/>
          <p:cNvPicPr preferRelativeResize="0"/>
          <p:nvPr/>
        </p:nvPicPr>
        <p:blipFill>
          <a:blip r:embed="rId3">
            <a:alphaModFix/>
          </a:blip>
          <a:stretch>
            <a:fillRect/>
          </a:stretch>
        </p:blipFill>
        <p:spPr>
          <a:xfrm>
            <a:off x="1410800" y="295950"/>
            <a:ext cx="5905500" cy="1028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1" name="Shape 271"/>
          <p:cNvSpPr txBox="1">
            <a:spLocks noGrp="1"/>
          </p:cNvSpPr>
          <p:nvPr>
            <p:ph type="title"/>
          </p:nvPr>
        </p:nvSpPr>
        <p:spPr>
          <a:xfrm>
            <a:off x="116417" y="0"/>
            <a:ext cx="7598569" cy="10922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2700" b="0" i="0" u="none" strike="noStrike" cap="none">
                <a:solidFill>
                  <a:schemeClr val="lt1"/>
                </a:solidFill>
                <a:latin typeface="Arial Black"/>
                <a:ea typeface="Arial Black"/>
                <a:cs typeface="Arial Black"/>
                <a:sym typeface="Arial Black"/>
              </a:rPr>
              <a:t>MLPP GROWING FAST</a:t>
            </a:r>
            <a:endParaRPr sz="2700" b="0" i="0" u="none" strike="noStrike" cap="none">
              <a:solidFill>
                <a:schemeClr val="lt1"/>
              </a:solidFill>
              <a:latin typeface="Arial Black"/>
              <a:ea typeface="Arial Black"/>
              <a:cs typeface="Arial Black"/>
              <a:sym typeface="Arial Black"/>
            </a:endParaRPr>
          </a:p>
        </p:txBody>
      </p:sp>
      <p:graphicFrame>
        <p:nvGraphicFramePr>
          <p:cNvPr id="272" name="Shape 272"/>
          <p:cNvGraphicFramePr/>
          <p:nvPr/>
        </p:nvGraphicFramePr>
        <p:xfrm>
          <a:off x="971142" y="1491339"/>
          <a:ext cx="7103550" cy="1742950"/>
        </p:xfrm>
        <a:graphic>
          <a:graphicData uri="http://schemas.openxmlformats.org/drawingml/2006/table">
            <a:tbl>
              <a:tblPr firstRow="1" bandRow="1">
                <a:noFill/>
                <a:tableStyleId>{52AC674F-68E2-44F4-8162-255337868386}</a:tableStyleId>
              </a:tblPr>
              <a:tblGrid>
                <a:gridCol w="2894300">
                  <a:extLst>
                    <a:ext uri="{9D8B030D-6E8A-4147-A177-3AD203B41FA5}">
                      <a16:colId xmlns:a16="http://schemas.microsoft.com/office/drawing/2014/main" val="20000"/>
                    </a:ext>
                  </a:extLst>
                </a:gridCol>
                <a:gridCol w="1841400">
                  <a:extLst>
                    <a:ext uri="{9D8B030D-6E8A-4147-A177-3AD203B41FA5}">
                      <a16:colId xmlns:a16="http://schemas.microsoft.com/office/drawing/2014/main" val="20001"/>
                    </a:ext>
                  </a:extLst>
                </a:gridCol>
                <a:gridCol w="2367850">
                  <a:extLst>
                    <a:ext uri="{9D8B030D-6E8A-4147-A177-3AD203B41FA5}">
                      <a16:colId xmlns:a16="http://schemas.microsoft.com/office/drawing/2014/main" val="20002"/>
                    </a:ext>
                  </a:extLst>
                </a:gridCol>
              </a:tblGrid>
              <a:tr h="381625">
                <a:tc>
                  <a:txBody>
                    <a:bodyPr/>
                    <a:lstStyle/>
                    <a:p>
                      <a:pPr marL="0" marR="0" lvl="0" indent="0" algn="l" rtl="0">
                        <a:spcBef>
                          <a:spcPts val="0"/>
                        </a:spcBef>
                        <a:spcAft>
                          <a:spcPts val="0"/>
                        </a:spcAft>
                        <a:buNone/>
                      </a:pPr>
                      <a:endParaRPr sz="1500">
                        <a:latin typeface="Arial Black"/>
                        <a:ea typeface="Arial Black"/>
                        <a:cs typeface="Arial Black"/>
                        <a:sym typeface="Arial Black"/>
                      </a:endParaRPr>
                    </a:p>
                  </a:txBody>
                  <a:tcPr marL="68600" marR="68600" marT="34300" marB="34300"/>
                </a:tc>
                <a:tc>
                  <a:txBody>
                    <a:bodyPr/>
                    <a:lstStyle/>
                    <a:p>
                      <a:pPr marL="0" marR="0" lvl="0" indent="0" algn="ctr" rtl="0">
                        <a:spcBef>
                          <a:spcPts val="0"/>
                        </a:spcBef>
                        <a:spcAft>
                          <a:spcPts val="0"/>
                        </a:spcAft>
                        <a:buNone/>
                      </a:pPr>
                      <a:r>
                        <a:rPr lang="en" sz="1500">
                          <a:latin typeface="Arial Black"/>
                          <a:ea typeface="Arial Black"/>
                          <a:cs typeface="Arial Black"/>
                          <a:sym typeface="Arial Black"/>
                        </a:rPr>
                        <a:t>October 2017</a:t>
                      </a:r>
                      <a:endParaRPr sz="1500">
                        <a:latin typeface="Arial Black"/>
                        <a:ea typeface="Arial Black"/>
                        <a:cs typeface="Arial Black"/>
                        <a:sym typeface="Arial Black"/>
                      </a:endParaRPr>
                    </a:p>
                  </a:txBody>
                  <a:tcPr marL="68600" marR="68600" marT="34300" marB="34300"/>
                </a:tc>
                <a:tc>
                  <a:txBody>
                    <a:bodyPr/>
                    <a:lstStyle/>
                    <a:p>
                      <a:pPr marL="0" marR="0" lvl="0" indent="0" algn="ctr" rtl="0">
                        <a:spcBef>
                          <a:spcPts val="0"/>
                        </a:spcBef>
                        <a:spcAft>
                          <a:spcPts val="0"/>
                        </a:spcAft>
                        <a:buNone/>
                      </a:pPr>
                      <a:r>
                        <a:rPr lang="en" sz="1500">
                          <a:latin typeface="Arial Black"/>
                          <a:ea typeface="Arial Black"/>
                          <a:cs typeface="Arial Black"/>
                          <a:sym typeface="Arial Black"/>
                        </a:rPr>
                        <a:t>June 2018</a:t>
                      </a:r>
                      <a:endParaRPr sz="1500">
                        <a:latin typeface="Arial Black"/>
                        <a:ea typeface="Arial Black"/>
                        <a:cs typeface="Arial Black"/>
                        <a:sym typeface="Arial Black"/>
                      </a:endParaRPr>
                    </a:p>
                  </a:txBody>
                  <a:tcPr marL="68600" marR="68600" marT="34300" marB="34300"/>
                </a:tc>
                <a:extLst>
                  <a:ext uri="{0D108BD9-81ED-4DB2-BD59-A6C34878D82A}">
                    <a16:rowId xmlns:a16="http://schemas.microsoft.com/office/drawing/2014/main" val="10000"/>
                  </a:ext>
                </a:extLst>
              </a:tr>
              <a:tr h="489050">
                <a:tc>
                  <a:txBody>
                    <a:bodyPr/>
                    <a:lstStyle/>
                    <a:p>
                      <a:pPr marL="0" marR="0" lvl="0" indent="0" algn="l" rtl="0">
                        <a:spcBef>
                          <a:spcPts val="0"/>
                        </a:spcBef>
                        <a:spcAft>
                          <a:spcPts val="0"/>
                        </a:spcAft>
                        <a:buNone/>
                      </a:pPr>
                      <a:r>
                        <a:rPr lang="en" sz="1800">
                          <a:latin typeface="Arial Black"/>
                          <a:ea typeface="Arial Black"/>
                          <a:cs typeface="Arial Black"/>
                          <a:sym typeface="Arial Black"/>
                        </a:rPr>
                        <a:t>Books in production</a:t>
                      </a:r>
                      <a:endParaRPr sz="1800">
                        <a:latin typeface="Arial Black"/>
                        <a:ea typeface="Arial Black"/>
                        <a:cs typeface="Arial Black"/>
                        <a:sym typeface="Arial Black"/>
                      </a:endParaRPr>
                    </a:p>
                  </a:txBody>
                  <a:tcPr marL="68600" marR="68600" marT="34300" marB="34300"/>
                </a:tc>
                <a:tc>
                  <a:txBody>
                    <a:bodyPr/>
                    <a:lstStyle/>
                    <a:p>
                      <a:pPr marL="0" marR="0" lvl="0" indent="0" algn="ctr" rtl="0">
                        <a:spcBef>
                          <a:spcPts val="0"/>
                        </a:spcBef>
                        <a:spcAft>
                          <a:spcPts val="0"/>
                        </a:spcAft>
                        <a:buNone/>
                      </a:pPr>
                      <a:r>
                        <a:rPr lang="en" sz="1800">
                          <a:latin typeface="Arial Black"/>
                          <a:ea typeface="Arial Black"/>
                          <a:cs typeface="Arial Black"/>
                          <a:sym typeface="Arial Black"/>
                        </a:rPr>
                        <a:t>120</a:t>
                      </a:r>
                      <a:endParaRPr sz="1800">
                        <a:latin typeface="Arial Black"/>
                        <a:ea typeface="Arial Black"/>
                        <a:cs typeface="Arial Black"/>
                        <a:sym typeface="Arial Black"/>
                      </a:endParaRPr>
                    </a:p>
                  </a:txBody>
                  <a:tcPr marL="68600" marR="68600" marT="34300" marB="34300"/>
                </a:tc>
                <a:tc>
                  <a:txBody>
                    <a:bodyPr/>
                    <a:lstStyle/>
                    <a:p>
                      <a:pPr marL="0" marR="0" lvl="0" indent="0" algn="ctr" rtl="0">
                        <a:spcBef>
                          <a:spcPts val="0"/>
                        </a:spcBef>
                        <a:spcAft>
                          <a:spcPts val="0"/>
                        </a:spcAft>
                        <a:buNone/>
                      </a:pPr>
                      <a:r>
                        <a:rPr lang="en" sz="1800">
                          <a:latin typeface="Arial Black"/>
                          <a:ea typeface="Arial Black"/>
                          <a:cs typeface="Arial Black"/>
                          <a:sym typeface="Arial Black"/>
                        </a:rPr>
                        <a:t>327</a:t>
                      </a:r>
                      <a:endParaRPr sz="1800">
                        <a:latin typeface="Arial Black"/>
                        <a:ea typeface="Arial Black"/>
                        <a:cs typeface="Arial Black"/>
                        <a:sym typeface="Arial Black"/>
                      </a:endParaRPr>
                    </a:p>
                  </a:txBody>
                  <a:tcPr marL="68600" marR="68600" marT="34300" marB="34300"/>
                </a:tc>
                <a:extLst>
                  <a:ext uri="{0D108BD9-81ED-4DB2-BD59-A6C34878D82A}">
                    <a16:rowId xmlns:a16="http://schemas.microsoft.com/office/drawing/2014/main" val="10001"/>
                  </a:ext>
                </a:extLst>
              </a:tr>
              <a:tr h="342925">
                <a:tc>
                  <a:txBody>
                    <a:bodyPr/>
                    <a:lstStyle/>
                    <a:p>
                      <a:pPr marL="0" marR="0" lvl="0" indent="0" algn="l" rtl="0">
                        <a:spcBef>
                          <a:spcPts val="0"/>
                        </a:spcBef>
                        <a:spcAft>
                          <a:spcPts val="0"/>
                        </a:spcAft>
                        <a:buNone/>
                      </a:pPr>
                      <a:endParaRPr sz="600">
                        <a:latin typeface="Arial Black"/>
                        <a:ea typeface="Arial Black"/>
                        <a:cs typeface="Arial Black"/>
                        <a:sym typeface="Arial Black"/>
                      </a:endParaRPr>
                    </a:p>
                  </a:txBody>
                  <a:tcPr marL="68600" marR="68600" marT="34300" marB="34300"/>
                </a:tc>
                <a:tc>
                  <a:txBody>
                    <a:bodyPr/>
                    <a:lstStyle/>
                    <a:p>
                      <a:pPr marL="0" marR="0" lvl="0" indent="0" algn="ctr" rtl="0">
                        <a:spcBef>
                          <a:spcPts val="0"/>
                        </a:spcBef>
                        <a:spcAft>
                          <a:spcPts val="0"/>
                        </a:spcAft>
                        <a:buNone/>
                      </a:pPr>
                      <a:endParaRPr sz="1800">
                        <a:latin typeface="Arial Black"/>
                        <a:ea typeface="Arial Black"/>
                        <a:cs typeface="Arial Black"/>
                        <a:sym typeface="Arial Black"/>
                      </a:endParaRPr>
                    </a:p>
                  </a:txBody>
                  <a:tcPr marL="68600" marR="68600" marT="34300" marB="34300"/>
                </a:tc>
                <a:tc>
                  <a:txBody>
                    <a:bodyPr/>
                    <a:lstStyle/>
                    <a:p>
                      <a:pPr marL="0" marR="0" lvl="0" indent="0" algn="ctr" rtl="0">
                        <a:spcBef>
                          <a:spcPts val="0"/>
                        </a:spcBef>
                        <a:spcAft>
                          <a:spcPts val="0"/>
                        </a:spcAft>
                        <a:buNone/>
                      </a:pPr>
                      <a:endParaRPr sz="1800">
                        <a:latin typeface="Arial Black"/>
                        <a:ea typeface="Arial Black"/>
                        <a:cs typeface="Arial Black"/>
                        <a:sym typeface="Arial Black"/>
                      </a:endParaRPr>
                    </a:p>
                  </a:txBody>
                  <a:tcPr marL="68600" marR="68600" marT="34300" marB="34300"/>
                </a:tc>
                <a:extLst>
                  <a:ext uri="{0D108BD9-81ED-4DB2-BD59-A6C34878D82A}">
                    <a16:rowId xmlns:a16="http://schemas.microsoft.com/office/drawing/2014/main" val="10002"/>
                  </a:ext>
                </a:extLst>
              </a:tr>
              <a:tr h="529350">
                <a:tc>
                  <a:txBody>
                    <a:bodyPr/>
                    <a:lstStyle/>
                    <a:p>
                      <a:pPr marL="0" marR="0" lvl="0" indent="0" algn="l" rtl="0">
                        <a:spcBef>
                          <a:spcPts val="0"/>
                        </a:spcBef>
                        <a:spcAft>
                          <a:spcPts val="0"/>
                        </a:spcAft>
                        <a:buNone/>
                      </a:pPr>
                      <a:r>
                        <a:rPr lang="en" sz="1800">
                          <a:latin typeface="Arial Black"/>
                          <a:ea typeface="Arial Black"/>
                          <a:cs typeface="Arial Black"/>
                          <a:sym typeface="Arial Black"/>
                        </a:rPr>
                        <a:t>Authors</a:t>
                      </a:r>
                      <a:endParaRPr sz="1800">
                        <a:latin typeface="Arial Black"/>
                        <a:ea typeface="Arial Black"/>
                        <a:cs typeface="Arial Black"/>
                        <a:sym typeface="Arial Black"/>
                      </a:endParaRPr>
                    </a:p>
                  </a:txBody>
                  <a:tcPr marL="68600" marR="68600" marT="34300" marB="34300"/>
                </a:tc>
                <a:tc>
                  <a:txBody>
                    <a:bodyPr/>
                    <a:lstStyle/>
                    <a:p>
                      <a:pPr marL="0" marR="0" lvl="0" indent="0" algn="ctr" rtl="0">
                        <a:spcBef>
                          <a:spcPts val="0"/>
                        </a:spcBef>
                        <a:spcAft>
                          <a:spcPts val="0"/>
                        </a:spcAft>
                        <a:buNone/>
                      </a:pPr>
                      <a:r>
                        <a:rPr lang="en" sz="1800">
                          <a:latin typeface="Arial Black"/>
                          <a:ea typeface="Arial Black"/>
                          <a:cs typeface="Arial Black"/>
                          <a:sym typeface="Arial Black"/>
                        </a:rPr>
                        <a:t>162</a:t>
                      </a:r>
                      <a:endParaRPr sz="1800">
                        <a:latin typeface="Arial Black"/>
                        <a:ea typeface="Arial Black"/>
                        <a:cs typeface="Arial Black"/>
                        <a:sym typeface="Arial Black"/>
                      </a:endParaRPr>
                    </a:p>
                  </a:txBody>
                  <a:tcPr marL="68600" marR="68600" marT="34300" marB="34300"/>
                </a:tc>
                <a:tc>
                  <a:txBody>
                    <a:bodyPr/>
                    <a:lstStyle/>
                    <a:p>
                      <a:pPr marL="0" marR="0" lvl="0" indent="0" algn="ctr" rtl="0">
                        <a:spcBef>
                          <a:spcPts val="0"/>
                        </a:spcBef>
                        <a:spcAft>
                          <a:spcPts val="0"/>
                        </a:spcAft>
                        <a:buNone/>
                      </a:pPr>
                      <a:r>
                        <a:rPr lang="en" sz="1800">
                          <a:latin typeface="Arial Black"/>
                          <a:ea typeface="Arial Black"/>
                          <a:cs typeface="Arial Black"/>
                          <a:sym typeface="Arial Black"/>
                        </a:rPr>
                        <a:t>412</a:t>
                      </a:r>
                      <a:endParaRPr sz="1800">
                        <a:latin typeface="Arial Black"/>
                        <a:ea typeface="Arial Black"/>
                        <a:cs typeface="Arial Black"/>
                        <a:sym typeface="Arial Black"/>
                      </a:endParaRPr>
                    </a:p>
                  </a:txBody>
                  <a:tcPr marL="68600" marR="68600" marT="34300" marB="34300"/>
                </a:tc>
                <a:extLst>
                  <a:ext uri="{0D108BD9-81ED-4DB2-BD59-A6C34878D82A}">
                    <a16:rowId xmlns:a16="http://schemas.microsoft.com/office/drawing/2014/main" val="10003"/>
                  </a:ext>
                </a:extLst>
              </a:tr>
            </a:tbl>
          </a:graphicData>
        </a:graphic>
      </p:graphicFrame>
      <p:sp>
        <p:nvSpPr>
          <p:cNvPr id="273" name="Shape 273"/>
          <p:cNvSpPr txBox="1"/>
          <p:nvPr/>
        </p:nvSpPr>
        <p:spPr>
          <a:xfrm>
            <a:off x="1363133" y="792118"/>
            <a:ext cx="4232505" cy="30008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500">
                <a:solidFill>
                  <a:schemeClr val="lt1"/>
                </a:solidFill>
                <a:latin typeface="Arial Black"/>
                <a:ea typeface="Arial Black"/>
                <a:cs typeface="Arial Black"/>
                <a:sym typeface="Arial Black"/>
              </a:rPr>
              <a:t>Soft launch in the Spring/Summer 2017</a:t>
            </a:r>
            <a:endParaRPr sz="1500">
              <a:solidFill>
                <a:schemeClr val="lt1"/>
              </a:solidFill>
              <a:latin typeface="Arial Black"/>
              <a:ea typeface="Arial Black"/>
              <a:cs typeface="Arial Black"/>
              <a:sym typeface="Arial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Shape 278"/>
          <p:cNvPicPr preferRelativeResize="0"/>
          <p:nvPr/>
        </p:nvPicPr>
        <p:blipFill>
          <a:blip r:embed="rId3">
            <a:alphaModFix/>
          </a:blip>
          <a:stretch>
            <a:fillRect/>
          </a:stretch>
        </p:blipFill>
        <p:spPr>
          <a:xfrm>
            <a:off x="50775" y="681262"/>
            <a:ext cx="3039825" cy="4319475"/>
          </a:xfrm>
          <a:prstGeom prst="rect">
            <a:avLst/>
          </a:prstGeom>
          <a:noFill/>
          <a:ln>
            <a:noFill/>
          </a:ln>
        </p:spPr>
      </p:pic>
      <p:sp>
        <p:nvSpPr>
          <p:cNvPr id="279" name="Shape 279"/>
          <p:cNvSpPr txBox="1"/>
          <p:nvPr/>
        </p:nvSpPr>
        <p:spPr>
          <a:xfrm>
            <a:off x="1569725" y="1237825"/>
            <a:ext cx="7341000" cy="856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FFFFFF"/>
                </a:solidFill>
              </a:rPr>
              <a:t>Reaffirm our value as a center for creativity and the arts</a:t>
            </a:r>
            <a:endParaRPr>
              <a:solidFill>
                <a:srgbClr val="FFFFFF"/>
              </a:solidFill>
            </a:endParaRPr>
          </a:p>
          <a:p>
            <a:pPr marL="0" lvl="0" indent="0" rtl="0">
              <a:spcBef>
                <a:spcPts val="0"/>
              </a:spcBef>
              <a:spcAft>
                <a:spcPts val="0"/>
              </a:spcAft>
              <a:buNone/>
            </a:pPr>
            <a:endParaRPr>
              <a:solidFill>
                <a:srgbClr val="FFFFFF"/>
              </a:solidFill>
            </a:endParaRPr>
          </a:p>
          <a:p>
            <a:pPr marL="0" lvl="0" indent="0" rtl="0">
              <a:spcBef>
                <a:spcPts val="0"/>
              </a:spcBef>
              <a:spcAft>
                <a:spcPts val="0"/>
              </a:spcAft>
              <a:buNone/>
            </a:pPr>
            <a:endParaRPr>
              <a:solidFill>
                <a:srgbClr val="FFFFFF"/>
              </a:solidFill>
            </a:endParaRPr>
          </a:p>
        </p:txBody>
      </p:sp>
      <p:sp>
        <p:nvSpPr>
          <p:cNvPr id="280" name="Shape 280"/>
          <p:cNvSpPr txBox="1"/>
          <p:nvPr/>
        </p:nvSpPr>
        <p:spPr>
          <a:xfrm>
            <a:off x="2238325" y="1720000"/>
            <a:ext cx="6395100" cy="663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FFFFFF"/>
                </a:solidFill>
              </a:rPr>
              <a:t>Serve indie authors will increase our foot traffic for non-traditional purposes</a:t>
            </a:r>
            <a:endParaRPr>
              <a:solidFill>
                <a:srgbClr val="FFFFFF"/>
              </a:solidFill>
            </a:endParaRPr>
          </a:p>
        </p:txBody>
      </p:sp>
      <p:sp>
        <p:nvSpPr>
          <p:cNvPr id="281" name="Shape 281"/>
          <p:cNvSpPr txBox="1"/>
          <p:nvPr/>
        </p:nvSpPr>
        <p:spPr>
          <a:xfrm>
            <a:off x="2551225" y="2448675"/>
            <a:ext cx="5769300" cy="550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FFFFFF"/>
                </a:solidFill>
              </a:rPr>
              <a:t>Reaffirm our role as a dynamic community hub</a:t>
            </a:r>
            <a:endParaRPr>
              <a:solidFill>
                <a:srgbClr val="FFFFFF"/>
              </a:solidFill>
            </a:endParaRPr>
          </a:p>
        </p:txBody>
      </p:sp>
      <p:sp>
        <p:nvSpPr>
          <p:cNvPr id="282" name="Shape 282"/>
          <p:cNvSpPr txBox="1"/>
          <p:nvPr/>
        </p:nvSpPr>
        <p:spPr>
          <a:xfrm>
            <a:off x="2686475" y="3066250"/>
            <a:ext cx="6044400" cy="550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FFFFFF"/>
                </a:solidFill>
              </a:rPr>
              <a:t>Reaffirm our value as a community center and gathering place for diverse populations</a:t>
            </a:r>
            <a:endParaRPr>
              <a:solidFill>
                <a:srgbClr val="FFFFFF"/>
              </a:solidFill>
            </a:endParaRPr>
          </a:p>
        </p:txBody>
      </p:sp>
      <p:sp>
        <p:nvSpPr>
          <p:cNvPr id="283" name="Shape 283"/>
          <p:cNvSpPr txBox="1"/>
          <p:nvPr/>
        </p:nvSpPr>
        <p:spPr>
          <a:xfrm>
            <a:off x="2351125" y="3902463"/>
            <a:ext cx="6282300" cy="400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FFFFFF"/>
                </a:solidFill>
              </a:rPr>
              <a:t>Opportunities for local writers may lead to better social relations across diverse groups both inside and outside of the library</a:t>
            </a:r>
            <a:endParaRPr>
              <a:solidFill>
                <a:srgbClr val="FFFFFF"/>
              </a:solidFill>
            </a:endParaRPr>
          </a:p>
        </p:txBody>
      </p:sp>
      <p:sp>
        <p:nvSpPr>
          <p:cNvPr id="284" name="Shape 284"/>
          <p:cNvSpPr txBox="1"/>
          <p:nvPr/>
        </p:nvSpPr>
        <p:spPr>
          <a:xfrm>
            <a:off x="1645525" y="4588700"/>
            <a:ext cx="4780500" cy="400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FFFFFF"/>
                </a:solidFill>
              </a:rPr>
              <a:t>Reaffirm our role as a leader of local identity</a:t>
            </a:r>
            <a:endParaRPr>
              <a:solidFill>
                <a:srgbClr val="FFFFFF"/>
              </a:solidFill>
            </a:endParaRPr>
          </a:p>
        </p:txBody>
      </p:sp>
      <p:sp>
        <p:nvSpPr>
          <p:cNvPr id="285" name="Shape 285"/>
          <p:cNvSpPr txBox="1"/>
          <p:nvPr/>
        </p:nvSpPr>
        <p:spPr>
          <a:xfrm>
            <a:off x="5732625" y="4588700"/>
            <a:ext cx="3411300" cy="480900"/>
          </a:xfrm>
          <a:prstGeom prst="rect">
            <a:avLst/>
          </a:prstGeom>
          <a:solidFill>
            <a:srgbClr val="000000"/>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rtl="0">
              <a:spcBef>
                <a:spcPts val="0"/>
              </a:spcBef>
              <a:spcAft>
                <a:spcPts val="0"/>
              </a:spcAft>
              <a:buNone/>
            </a:pPr>
            <a:r>
              <a:rPr lang="en" sz="1100" b="1">
                <a:solidFill>
                  <a:srgbClr val="FFFFFF"/>
                </a:solidFill>
              </a:rPr>
              <a:t>Source: Six Strong Benefits of Supporting your Local Author Community in your Library”  LJ</a:t>
            </a:r>
            <a:endParaRPr>
              <a:solidFill>
                <a:srgbClr val="FFFFFF"/>
              </a:solidFill>
            </a:endParaRPr>
          </a:p>
        </p:txBody>
      </p:sp>
      <p:sp>
        <p:nvSpPr>
          <p:cNvPr id="286" name="Shape 286"/>
          <p:cNvSpPr txBox="1"/>
          <p:nvPr/>
        </p:nvSpPr>
        <p:spPr>
          <a:xfrm>
            <a:off x="120950" y="252450"/>
            <a:ext cx="7208400" cy="840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800">
                <a:solidFill>
                  <a:srgbClr val="FFFFFF"/>
                </a:solidFill>
                <a:latin typeface="Arial Black"/>
                <a:ea typeface="Arial Black"/>
                <a:cs typeface="Arial Black"/>
                <a:sym typeface="Arial Black"/>
              </a:rPr>
              <a:t>Why Support the Local Author Community?</a:t>
            </a:r>
            <a:endParaRPr sz="1800">
              <a:solidFill>
                <a:srgbClr val="FFFFFF"/>
              </a:solidFill>
              <a:latin typeface="Arial Black"/>
              <a:ea typeface="Arial Black"/>
              <a:cs typeface="Arial Black"/>
              <a:sym typeface="Arial Blac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2" name="Shape 292"/>
          <p:cNvSpPr txBox="1">
            <a:spLocks noGrp="1"/>
          </p:cNvSpPr>
          <p:nvPr>
            <p:ph type="title"/>
          </p:nvPr>
        </p:nvSpPr>
        <p:spPr>
          <a:xfrm>
            <a:off x="246826" y="-97275"/>
            <a:ext cx="7598700" cy="1092300"/>
          </a:xfrm>
          <a:prstGeom prst="rect">
            <a:avLst/>
          </a:prstGeom>
        </p:spPr>
        <p:txBody>
          <a:bodyPr spcFirstLastPara="1" wrap="square" lIns="68575" tIns="68575" rIns="68575" bIns="68575" anchor="ctr" anchorCtr="0">
            <a:noAutofit/>
          </a:bodyPr>
          <a:lstStyle/>
          <a:p>
            <a:pPr marL="0" lvl="0" indent="0" rtl="0">
              <a:spcBef>
                <a:spcPts val="0"/>
              </a:spcBef>
              <a:spcAft>
                <a:spcPts val="0"/>
              </a:spcAft>
              <a:buNone/>
            </a:pPr>
            <a:r>
              <a:rPr lang="en">
                <a:latin typeface="Arial Black"/>
                <a:ea typeface="Arial Black"/>
                <a:cs typeface="Arial Black"/>
                <a:sym typeface="Arial Black"/>
              </a:rPr>
              <a:t>A Tool for Creativity</a:t>
            </a:r>
            <a:endParaRPr>
              <a:latin typeface="Arial Black"/>
              <a:ea typeface="Arial Black"/>
              <a:cs typeface="Arial Black"/>
              <a:sym typeface="Arial Black"/>
            </a:endParaRPr>
          </a:p>
        </p:txBody>
      </p:sp>
      <p:sp>
        <p:nvSpPr>
          <p:cNvPr id="293" name="Shape 293"/>
          <p:cNvSpPr txBox="1"/>
          <p:nvPr/>
        </p:nvSpPr>
        <p:spPr>
          <a:xfrm>
            <a:off x="2490775" y="4641200"/>
            <a:ext cx="3237900" cy="8370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FFFFFF"/>
                </a:solidFill>
              </a:rPr>
              <a:t>Community College Yearbooks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144842" y="279085"/>
            <a:ext cx="86898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a:latin typeface="Arial Black"/>
                <a:ea typeface="Arial Black"/>
                <a:cs typeface="Arial Black"/>
                <a:sym typeface="Arial Black"/>
              </a:rPr>
              <a:t>Creativity: </a:t>
            </a:r>
            <a:endParaRPr>
              <a:latin typeface="Arial Black"/>
              <a:ea typeface="Arial Black"/>
              <a:cs typeface="Arial Black"/>
              <a:sym typeface="Arial Black"/>
            </a:endParaRPr>
          </a:p>
          <a:p>
            <a:pPr marL="0" marR="0" lvl="0" indent="0" algn="l" rtl="0">
              <a:spcBef>
                <a:spcPts val="0"/>
              </a:spcBef>
              <a:spcAft>
                <a:spcPts val="0"/>
              </a:spcAft>
              <a:buClr>
                <a:schemeClr val="lt1"/>
              </a:buClr>
              <a:buSzPts val="2700"/>
              <a:buFont typeface="Arial Black"/>
              <a:buNone/>
            </a:pPr>
            <a:r>
              <a:rPr lang="en">
                <a:latin typeface="Arial Black"/>
                <a:ea typeface="Arial Black"/>
                <a:cs typeface="Arial Black"/>
                <a:sym typeface="Arial Black"/>
              </a:rPr>
              <a:t>STUDENT </a:t>
            </a:r>
            <a:r>
              <a:rPr lang="en" sz="2700" b="0" i="0" u="none" strike="noStrike" cap="none">
                <a:solidFill>
                  <a:schemeClr val="lt1"/>
                </a:solidFill>
                <a:latin typeface="Arial Black"/>
                <a:ea typeface="Arial Black"/>
                <a:cs typeface="Arial Black"/>
                <a:sym typeface="Arial Black"/>
              </a:rPr>
              <a:t>COOKBOOK </a:t>
            </a:r>
            <a:r>
              <a:rPr lang="en" sz="2700" b="0" i="0" u="none" strike="noStrike" cap="none">
                <a:solidFill>
                  <a:schemeClr val="lt1"/>
                </a:solidFill>
                <a:latin typeface="Calibri"/>
                <a:ea typeface="Calibri"/>
                <a:cs typeface="Calibri"/>
                <a:sym typeface="Calibri"/>
              </a:rPr>
              <a:t> </a:t>
            </a:r>
            <a:endParaRPr sz="2700" b="0" i="0" u="none" strike="noStrike" cap="none">
              <a:solidFill>
                <a:schemeClr val="lt1"/>
              </a:solidFill>
              <a:latin typeface="Calibri"/>
              <a:ea typeface="Calibri"/>
              <a:cs typeface="Calibri"/>
              <a:sym typeface="Calibri"/>
            </a:endParaRPr>
          </a:p>
        </p:txBody>
      </p:sp>
      <p:pic>
        <p:nvPicPr>
          <p:cNvPr id="300" name="Shape 300"/>
          <p:cNvPicPr preferRelativeResize="0">
            <a:picLocks noGrp="1"/>
          </p:cNvPicPr>
          <p:nvPr>
            <p:ph type="body" idx="1"/>
          </p:nvPr>
        </p:nvPicPr>
        <p:blipFill rotWithShape="1">
          <a:blip r:embed="rId3">
            <a:alphaModFix/>
          </a:blip>
          <a:srcRect/>
          <a:stretch/>
        </p:blipFill>
        <p:spPr>
          <a:xfrm>
            <a:off x="241284" y="1651100"/>
            <a:ext cx="4146600" cy="2637000"/>
          </a:xfrm>
          <a:prstGeom prst="rect">
            <a:avLst/>
          </a:prstGeom>
          <a:noFill/>
          <a:ln>
            <a:noFill/>
          </a:ln>
        </p:spPr>
      </p:pic>
      <p:pic>
        <p:nvPicPr>
          <p:cNvPr id="301" name="Shape 301"/>
          <p:cNvPicPr preferRelativeResize="0"/>
          <p:nvPr/>
        </p:nvPicPr>
        <p:blipFill rotWithShape="1">
          <a:blip r:embed="rId4">
            <a:alphaModFix/>
          </a:blip>
          <a:srcRect r="15160"/>
          <a:stretch/>
        </p:blipFill>
        <p:spPr>
          <a:xfrm>
            <a:off x="6865588" y="2509405"/>
            <a:ext cx="2301528" cy="2634095"/>
          </a:xfrm>
          <a:prstGeom prst="rect">
            <a:avLst/>
          </a:prstGeom>
          <a:noFill/>
          <a:ln>
            <a:noFill/>
          </a:ln>
        </p:spPr>
      </p:pic>
      <p:pic>
        <p:nvPicPr>
          <p:cNvPr id="302" name="Shape 302"/>
          <p:cNvPicPr preferRelativeResize="0"/>
          <p:nvPr/>
        </p:nvPicPr>
        <p:blipFill rotWithShape="1">
          <a:blip r:embed="rId5">
            <a:alphaModFix/>
          </a:blip>
          <a:srcRect l="5785" r="6954"/>
          <a:stretch/>
        </p:blipFill>
        <p:spPr>
          <a:xfrm>
            <a:off x="4728573" y="1507502"/>
            <a:ext cx="2683935" cy="304071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Shape 307"/>
          <p:cNvSpPr txBox="1">
            <a:spLocks noGrp="1"/>
          </p:cNvSpPr>
          <p:nvPr>
            <p:ph type="title"/>
          </p:nvPr>
        </p:nvSpPr>
        <p:spPr>
          <a:xfrm>
            <a:off x="257175" y="208200"/>
            <a:ext cx="8597100" cy="1092300"/>
          </a:xfrm>
          <a:prstGeom prst="rect">
            <a:avLst/>
          </a:prstGeom>
        </p:spPr>
        <p:txBody>
          <a:bodyPr spcFirstLastPara="1" wrap="square" lIns="68575" tIns="68575" rIns="68575" bIns="68575" anchor="ctr" anchorCtr="0">
            <a:noAutofit/>
          </a:bodyPr>
          <a:lstStyle/>
          <a:p>
            <a:pPr marL="0" lvl="0" indent="0" rtl="0">
              <a:spcBef>
                <a:spcPts val="0"/>
              </a:spcBef>
              <a:spcAft>
                <a:spcPts val="0"/>
              </a:spcAft>
              <a:buNone/>
            </a:pPr>
            <a:r>
              <a:rPr lang="en">
                <a:latin typeface="Arial Black"/>
                <a:ea typeface="Arial Black"/>
                <a:cs typeface="Arial Black"/>
                <a:sym typeface="Arial Black"/>
              </a:rPr>
              <a:t>Creativity: </a:t>
            </a:r>
            <a:endParaRPr>
              <a:latin typeface="Arial Black"/>
              <a:ea typeface="Arial Black"/>
              <a:cs typeface="Arial Black"/>
              <a:sym typeface="Arial Black"/>
            </a:endParaRPr>
          </a:p>
          <a:p>
            <a:pPr marL="0" lvl="0" indent="0" rtl="0">
              <a:spcBef>
                <a:spcPts val="0"/>
              </a:spcBef>
              <a:spcAft>
                <a:spcPts val="0"/>
              </a:spcAft>
              <a:buNone/>
            </a:pPr>
            <a:r>
              <a:rPr lang="en" sz="2400">
                <a:latin typeface="Arial Black"/>
                <a:ea typeface="Arial Black"/>
                <a:cs typeface="Arial Black"/>
                <a:sym typeface="Arial Black"/>
              </a:rPr>
              <a:t>Public, Academic, and School Librarian as Writers</a:t>
            </a:r>
            <a:endParaRPr sz="2400">
              <a:latin typeface="Arial Black"/>
              <a:ea typeface="Arial Black"/>
              <a:cs typeface="Arial Black"/>
              <a:sym typeface="Arial Black"/>
            </a:endParaRPr>
          </a:p>
        </p:txBody>
      </p:sp>
      <p:pic>
        <p:nvPicPr>
          <p:cNvPr id="308" name="Shape 308"/>
          <p:cNvPicPr preferRelativeResize="0"/>
          <p:nvPr/>
        </p:nvPicPr>
        <p:blipFill rotWithShape="1">
          <a:blip r:embed="rId3">
            <a:alphaModFix/>
          </a:blip>
          <a:srcRect t="23377"/>
          <a:stretch/>
        </p:blipFill>
        <p:spPr>
          <a:xfrm>
            <a:off x="585450" y="1432850"/>
            <a:ext cx="8092573" cy="36249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500150" y="187250"/>
            <a:ext cx="7908900" cy="1092300"/>
          </a:xfrm>
          <a:prstGeom prst="rect">
            <a:avLst/>
          </a:prstGeom>
        </p:spPr>
        <p:txBody>
          <a:bodyPr spcFirstLastPara="1" wrap="square" lIns="68575" tIns="68575" rIns="68575" bIns="68575" anchor="ctr" anchorCtr="0">
            <a:noAutofit/>
          </a:bodyPr>
          <a:lstStyle/>
          <a:p>
            <a:pPr marL="0" lvl="0" indent="0" rtl="0">
              <a:spcBef>
                <a:spcPts val="0"/>
              </a:spcBef>
              <a:spcAft>
                <a:spcPts val="0"/>
              </a:spcAft>
              <a:buNone/>
            </a:pPr>
            <a:r>
              <a:rPr lang="en">
                <a:latin typeface="Arial Black"/>
                <a:ea typeface="Arial Black"/>
                <a:cs typeface="Arial Black"/>
                <a:sym typeface="Arial Black"/>
              </a:rPr>
              <a:t>Creativity:</a:t>
            </a:r>
            <a:endParaRPr>
              <a:latin typeface="Arial Black"/>
              <a:ea typeface="Arial Black"/>
              <a:cs typeface="Arial Black"/>
              <a:sym typeface="Arial Black"/>
            </a:endParaRPr>
          </a:p>
          <a:p>
            <a:pPr marL="0" lvl="0" indent="0" rtl="0">
              <a:spcBef>
                <a:spcPts val="0"/>
              </a:spcBef>
              <a:spcAft>
                <a:spcPts val="0"/>
              </a:spcAft>
              <a:buNone/>
            </a:pPr>
            <a:r>
              <a:rPr lang="en">
                <a:latin typeface="Arial Black"/>
                <a:ea typeface="Arial Black"/>
                <a:cs typeface="Arial Black"/>
                <a:sym typeface="Arial Black"/>
              </a:rPr>
              <a:t>BOOKS-ON-THE-FLY</a:t>
            </a:r>
            <a:endParaRPr>
              <a:latin typeface="Arial Black"/>
              <a:ea typeface="Arial Black"/>
              <a:cs typeface="Arial Black"/>
              <a:sym typeface="Arial Black"/>
            </a:endParaRPr>
          </a:p>
          <a:p>
            <a:pPr marL="0" lvl="0" indent="0" rtl="0">
              <a:spcBef>
                <a:spcPts val="0"/>
              </a:spcBef>
              <a:spcAft>
                <a:spcPts val="0"/>
              </a:spcAft>
              <a:buNone/>
            </a:pPr>
            <a:endParaRPr>
              <a:latin typeface="Arial Black"/>
              <a:ea typeface="Arial Black"/>
              <a:cs typeface="Arial Black"/>
              <a:sym typeface="Arial Black"/>
            </a:endParaRPr>
          </a:p>
        </p:txBody>
      </p:sp>
      <p:sp>
        <p:nvSpPr>
          <p:cNvPr id="314" name="Shape 314"/>
          <p:cNvSpPr txBox="1">
            <a:spLocks noGrp="1"/>
          </p:cNvSpPr>
          <p:nvPr>
            <p:ph type="body" idx="1"/>
          </p:nvPr>
        </p:nvSpPr>
        <p:spPr>
          <a:xfrm>
            <a:off x="341000" y="1689450"/>
            <a:ext cx="4916100" cy="3321600"/>
          </a:xfrm>
          <a:prstGeom prst="rect">
            <a:avLst/>
          </a:prstGeom>
        </p:spPr>
        <p:txBody>
          <a:bodyPr spcFirstLastPara="1" wrap="square" lIns="68575" tIns="68575" rIns="68575" bIns="68575" anchor="ctr" anchorCtr="0">
            <a:noAutofit/>
          </a:bodyPr>
          <a:lstStyle/>
          <a:p>
            <a:pPr marL="0" lvl="0" indent="0" rtl="0">
              <a:lnSpc>
                <a:spcPct val="115000"/>
              </a:lnSpc>
              <a:spcBef>
                <a:spcPts val="600"/>
              </a:spcBef>
              <a:spcAft>
                <a:spcPts val="0"/>
              </a:spcAft>
              <a:buNone/>
            </a:pPr>
            <a:r>
              <a:rPr lang="en" sz="1900">
                <a:solidFill>
                  <a:srgbClr val="FFFFFF"/>
                </a:solidFill>
                <a:latin typeface="Arial"/>
                <a:ea typeface="Arial"/>
                <a:cs typeface="Arial"/>
                <a:sym typeface="Arial"/>
              </a:rPr>
              <a:t>“I demo'd the platform at a meeting of liberal arts ... [librarians] and while we aren't publishing the results, I asked for contributions of articles or blog posts in advance from attendees and we created a 90+/- page book</a:t>
            </a:r>
            <a:r>
              <a:rPr lang="en" sz="1900" b="1" u="sng">
                <a:solidFill>
                  <a:srgbClr val="FFFFFF"/>
                </a:solidFill>
                <a:latin typeface="Arial"/>
                <a:ea typeface="Arial"/>
                <a:cs typeface="Arial"/>
                <a:sym typeface="Arial"/>
              </a:rPr>
              <a:t> </a:t>
            </a:r>
            <a:r>
              <a:rPr lang="en" sz="1900" b="1" i="1" u="sng">
                <a:solidFill>
                  <a:srgbClr val="FFFFFF"/>
                </a:solidFill>
                <a:latin typeface="Arial"/>
                <a:ea typeface="Arial"/>
                <a:cs typeface="Arial"/>
                <a:sym typeface="Arial"/>
              </a:rPr>
              <a:t>on the fly</a:t>
            </a:r>
            <a:r>
              <a:rPr lang="en" sz="1900" b="1" u="sng">
                <a:solidFill>
                  <a:srgbClr val="FFFFFF"/>
                </a:solidFill>
                <a:latin typeface="Arial"/>
                <a:ea typeface="Arial"/>
                <a:cs typeface="Arial"/>
                <a:sym typeface="Arial"/>
              </a:rPr>
              <a:t>. </a:t>
            </a:r>
            <a:endParaRPr sz="1900" b="1" u="sng">
              <a:solidFill>
                <a:srgbClr val="FFFFFF"/>
              </a:solidFill>
              <a:latin typeface="Arial"/>
              <a:ea typeface="Arial"/>
              <a:cs typeface="Arial"/>
              <a:sym typeface="Arial"/>
            </a:endParaRPr>
          </a:p>
          <a:p>
            <a:pPr marL="0" lvl="0" indent="0" rtl="0">
              <a:lnSpc>
                <a:spcPct val="115000"/>
              </a:lnSpc>
              <a:spcBef>
                <a:spcPts val="600"/>
              </a:spcBef>
              <a:spcAft>
                <a:spcPts val="0"/>
              </a:spcAft>
              <a:buClr>
                <a:schemeClr val="dk1"/>
              </a:buClr>
              <a:buSzPts val="1100"/>
              <a:buFont typeface="Arial"/>
              <a:buNone/>
            </a:pPr>
            <a:r>
              <a:rPr lang="en" sz="1900">
                <a:solidFill>
                  <a:srgbClr val="FFFFFF"/>
                </a:solidFill>
                <a:latin typeface="Arial"/>
                <a:ea typeface="Arial"/>
                <a:cs typeface="Arial"/>
                <a:sym typeface="Arial"/>
              </a:rPr>
              <a:t> I'm hoping to do something similar with our faculty next fall so they can see how it could be used in classes and for their own work.”</a:t>
            </a:r>
            <a:endParaRPr sz="1900">
              <a:solidFill>
                <a:srgbClr val="FFFFFF"/>
              </a:solidFill>
              <a:latin typeface="Arial"/>
              <a:ea typeface="Arial"/>
              <a:cs typeface="Arial"/>
              <a:sym typeface="Arial"/>
            </a:endParaRPr>
          </a:p>
          <a:p>
            <a:pPr marL="0" lvl="0" indent="0" rtl="0">
              <a:lnSpc>
                <a:spcPct val="115000"/>
              </a:lnSpc>
              <a:spcBef>
                <a:spcPts val="600"/>
              </a:spcBef>
              <a:spcAft>
                <a:spcPts val="0"/>
              </a:spcAft>
              <a:buClr>
                <a:schemeClr val="dk1"/>
              </a:buClr>
              <a:buSzPts val="1100"/>
              <a:buFont typeface="Arial"/>
              <a:buNone/>
            </a:pPr>
            <a:endParaRPr sz="800">
              <a:solidFill>
                <a:srgbClr val="FFFFFF"/>
              </a:solidFill>
              <a:latin typeface="Arial"/>
              <a:ea typeface="Arial"/>
              <a:cs typeface="Arial"/>
              <a:sym typeface="Arial"/>
            </a:endParaRPr>
          </a:p>
          <a:p>
            <a:pPr marL="0" lvl="0" indent="0" rtl="0">
              <a:spcBef>
                <a:spcPts val="600"/>
              </a:spcBef>
              <a:spcAft>
                <a:spcPts val="800"/>
              </a:spcAft>
              <a:buNone/>
            </a:pPr>
            <a:endParaRPr/>
          </a:p>
        </p:txBody>
      </p:sp>
      <p:pic>
        <p:nvPicPr>
          <p:cNvPr id="315" name="Shape 315" descr="Image result for barbara fister librarian"/>
          <p:cNvPicPr preferRelativeResize="0"/>
          <p:nvPr/>
        </p:nvPicPr>
        <p:blipFill>
          <a:blip r:embed="rId3">
            <a:alphaModFix/>
          </a:blip>
          <a:stretch>
            <a:fillRect/>
          </a:stretch>
        </p:blipFill>
        <p:spPr>
          <a:xfrm>
            <a:off x="5628175" y="1611650"/>
            <a:ext cx="2896150" cy="2879125"/>
          </a:xfrm>
          <a:prstGeom prst="rect">
            <a:avLst/>
          </a:prstGeom>
          <a:noFill/>
          <a:ln>
            <a:noFill/>
          </a:ln>
        </p:spPr>
      </p:pic>
      <p:sp>
        <p:nvSpPr>
          <p:cNvPr id="316" name="Shape 316"/>
          <p:cNvSpPr txBox="1">
            <a:spLocks noGrp="1"/>
          </p:cNvSpPr>
          <p:nvPr>
            <p:ph type="title"/>
          </p:nvPr>
        </p:nvSpPr>
        <p:spPr>
          <a:xfrm>
            <a:off x="5628150" y="4051200"/>
            <a:ext cx="2896200" cy="1092300"/>
          </a:xfrm>
          <a:prstGeom prst="rect">
            <a:avLst/>
          </a:prstGeom>
        </p:spPr>
        <p:txBody>
          <a:bodyPr spcFirstLastPara="1" wrap="square" lIns="68575" tIns="68575" rIns="68575" bIns="68575" anchor="ctr" anchorCtr="0">
            <a:noAutofit/>
          </a:bodyPr>
          <a:lstStyle/>
          <a:p>
            <a:pPr marL="0" lvl="0" indent="0" rtl="0">
              <a:spcBef>
                <a:spcPts val="0"/>
              </a:spcBef>
              <a:spcAft>
                <a:spcPts val="0"/>
              </a:spcAft>
              <a:buNone/>
            </a:pPr>
            <a:endParaRPr sz="1800"/>
          </a:p>
          <a:p>
            <a:pPr marL="0" lvl="0" indent="0" algn="ctr" rtl="0">
              <a:spcBef>
                <a:spcPts val="0"/>
              </a:spcBef>
              <a:spcAft>
                <a:spcPts val="0"/>
              </a:spcAft>
              <a:buNone/>
            </a:pPr>
            <a:r>
              <a:rPr lang="en" sz="1800"/>
              <a:t>Barbara Fister,</a:t>
            </a:r>
            <a:endParaRPr sz="1800"/>
          </a:p>
          <a:p>
            <a:pPr marL="0" lvl="0" indent="0" algn="ctr" rtl="0">
              <a:spcBef>
                <a:spcPts val="0"/>
              </a:spcBef>
              <a:spcAft>
                <a:spcPts val="0"/>
              </a:spcAft>
              <a:buNone/>
            </a:pPr>
            <a:r>
              <a:rPr lang="en" sz="1800"/>
              <a:t>Gustavus Adolphus College</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Shape 321"/>
          <p:cNvPicPr preferRelativeResize="0"/>
          <p:nvPr/>
        </p:nvPicPr>
        <p:blipFill>
          <a:blip r:embed="rId3">
            <a:alphaModFix/>
          </a:blip>
          <a:stretch>
            <a:fillRect/>
          </a:stretch>
        </p:blipFill>
        <p:spPr>
          <a:xfrm>
            <a:off x="902200" y="1122138"/>
            <a:ext cx="2790224" cy="2327826"/>
          </a:xfrm>
          <a:prstGeom prst="rect">
            <a:avLst/>
          </a:prstGeom>
          <a:noFill/>
          <a:ln>
            <a:noFill/>
          </a:ln>
        </p:spPr>
      </p:pic>
      <p:pic>
        <p:nvPicPr>
          <p:cNvPr id="322" name="Shape 322"/>
          <p:cNvPicPr preferRelativeResize="0"/>
          <p:nvPr/>
        </p:nvPicPr>
        <p:blipFill>
          <a:blip r:embed="rId4">
            <a:alphaModFix/>
          </a:blip>
          <a:stretch>
            <a:fillRect/>
          </a:stretch>
        </p:blipFill>
        <p:spPr>
          <a:xfrm>
            <a:off x="3889625" y="969900"/>
            <a:ext cx="4995001" cy="3881300"/>
          </a:xfrm>
          <a:prstGeom prst="rect">
            <a:avLst/>
          </a:prstGeom>
          <a:noFill/>
          <a:ln>
            <a:noFill/>
          </a:ln>
        </p:spPr>
      </p:pic>
      <p:pic>
        <p:nvPicPr>
          <p:cNvPr id="323" name="Shape 323"/>
          <p:cNvPicPr preferRelativeResize="0"/>
          <p:nvPr/>
        </p:nvPicPr>
        <p:blipFill>
          <a:blip r:embed="rId5">
            <a:alphaModFix/>
          </a:blip>
          <a:stretch>
            <a:fillRect/>
          </a:stretch>
        </p:blipFill>
        <p:spPr>
          <a:xfrm>
            <a:off x="258587" y="2632625"/>
            <a:ext cx="2966999" cy="2409550"/>
          </a:xfrm>
          <a:prstGeom prst="rect">
            <a:avLst/>
          </a:prstGeom>
          <a:noFill/>
          <a:ln>
            <a:noFill/>
          </a:ln>
        </p:spPr>
      </p:pic>
      <p:pic>
        <p:nvPicPr>
          <p:cNvPr id="324" name="Shape 324"/>
          <p:cNvPicPr preferRelativeResize="0"/>
          <p:nvPr/>
        </p:nvPicPr>
        <p:blipFill>
          <a:blip r:embed="rId6">
            <a:alphaModFix/>
          </a:blip>
          <a:stretch>
            <a:fillRect/>
          </a:stretch>
        </p:blipFill>
        <p:spPr>
          <a:xfrm>
            <a:off x="1544249" y="3602200"/>
            <a:ext cx="4579626" cy="1602100"/>
          </a:xfrm>
          <a:prstGeom prst="rect">
            <a:avLst/>
          </a:prstGeom>
          <a:noFill/>
          <a:ln>
            <a:noFill/>
          </a:ln>
        </p:spPr>
      </p:pic>
      <p:sp>
        <p:nvSpPr>
          <p:cNvPr id="325" name="Shape 325"/>
          <p:cNvSpPr txBox="1"/>
          <p:nvPr/>
        </p:nvSpPr>
        <p:spPr>
          <a:xfrm>
            <a:off x="394625" y="114000"/>
            <a:ext cx="8490000" cy="8559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2400">
                <a:solidFill>
                  <a:srgbClr val="FFFFFF"/>
                </a:solidFill>
                <a:latin typeface="Arial Black"/>
                <a:ea typeface="Arial Black"/>
                <a:cs typeface="Arial Black"/>
                <a:sym typeface="Arial Black"/>
              </a:rPr>
              <a:t>Creativity: </a:t>
            </a:r>
            <a:endParaRPr sz="2400">
              <a:solidFill>
                <a:srgbClr val="FFFFFF"/>
              </a:solidFill>
              <a:latin typeface="Arial Black"/>
              <a:ea typeface="Arial Black"/>
              <a:cs typeface="Arial Black"/>
              <a:sym typeface="Arial Black"/>
            </a:endParaRPr>
          </a:p>
          <a:p>
            <a:pPr marL="0" lvl="0" indent="0">
              <a:spcBef>
                <a:spcPts val="0"/>
              </a:spcBef>
              <a:spcAft>
                <a:spcPts val="0"/>
              </a:spcAft>
              <a:buNone/>
            </a:pPr>
            <a:r>
              <a:rPr lang="en" sz="2400">
                <a:solidFill>
                  <a:srgbClr val="FFFFFF"/>
                </a:solidFill>
                <a:latin typeface="Arial Black"/>
                <a:ea typeface="Arial Black"/>
                <a:cs typeface="Arial Black"/>
                <a:sym typeface="Arial Black"/>
              </a:rPr>
              <a:t>Tool to Promote Understanding and Diversit</a:t>
            </a:r>
            <a:r>
              <a:rPr lang="en" sz="1800">
                <a:solidFill>
                  <a:srgbClr val="FFFFFF"/>
                </a:solidFill>
                <a:latin typeface="Arial Black"/>
                <a:ea typeface="Arial Black"/>
                <a:cs typeface="Arial Black"/>
                <a:sym typeface="Arial Black"/>
              </a:rPr>
              <a:t>y</a:t>
            </a:r>
            <a:endParaRPr sz="1800">
              <a:solidFill>
                <a:srgbClr val="FFFFFF"/>
              </a:solidFill>
              <a:latin typeface="Arial Black"/>
              <a:ea typeface="Arial Black"/>
              <a:cs typeface="Arial Black"/>
              <a:sym typeface="Arial Black"/>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Shape 331"/>
          <p:cNvPicPr preferRelativeResize="0"/>
          <p:nvPr/>
        </p:nvPicPr>
        <p:blipFill>
          <a:blip r:embed="rId3">
            <a:alphaModFix/>
          </a:blip>
          <a:stretch>
            <a:fillRect/>
          </a:stretch>
        </p:blipFill>
        <p:spPr>
          <a:xfrm>
            <a:off x="1631425" y="1224000"/>
            <a:ext cx="5977050" cy="3847375"/>
          </a:xfrm>
          <a:prstGeom prst="rect">
            <a:avLst/>
          </a:prstGeom>
          <a:noFill/>
          <a:ln>
            <a:noFill/>
          </a:ln>
        </p:spPr>
      </p:pic>
      <p:sp>
        <p:nvSpPr>
          <p:cNvPr id="332" name="Shape 332"/>
          <p:cNvSpPr txBox="1"/>
          <p:nvPr/>
        </p:nvSpPr>
        <p:spPr>
          <a:xfrm>
            <a:off x="256050" y="80125"/>
            <a:ext cx="8631900" cy="1092300"/>
          </a:xfrm>
          <a:prstGeom prst="rect">
            <a:avLst/>
          </a:prstGeom>
          <a:noFill/>
          <a:ln>
            <a:noFill/>
          </a:ln>
        </p:spPr>
        <p:txBody>
          <a:bodyPr spcFirstLastPara="1" wrap="square" lIns="68575" tIns="68575" rIns="68575" bIns="68575" anchor="ctr" anchorCtr="0">
            <a:noAutofit/>
          </a:bodyPr>
          <a:lstStyle/>
          <a:p>
            <a:pPr marL="0" lvl="0" indent="0" rtl="0">
              <a:spcBef>
                <a:spcPts val="0"/>
              </a:spcBef>
              <a:spcAft>
                <a:spcPts val="0"/>
              </a:spcAft>
              <a:buNone/>
            </a:pPr>
            <a:r>
              <a:rPr lang="en" sz="2700">
                <a:solidFill>
                  <a:srgbClr val="FFFFFF"/>
                </a:solidFill>
                <a:latin typeface="Arial Black"/>
                <a:ea typeface="Arial Black"/>
                <a:cs typeface="Arial Black"/>
                <a:sym typeface="Arial Black"/>
              </a:rPr>
              <a:t>Creativity and Convergence:</a:t>
            </a:r>
            <a:endParaRPr sz="2700">
              <a:solidFill>
                <a:srgbClr val="FFFFFF"/>
              </a:solidFill>
              <a:latin typeface="Arial Black"/>
              <a:ea typeface="Arial Black"/>
              <a:cs typeface="Arial Black"/>
              <a:sym typeface="Arial Black"/>
            </a:endParaRPr>
          </a:p>
          <a:p>
            <a:pPr marL="0" lvl="0" indent="0" rtl="0">
              <a:spcBef>
                <a:spcPts val="0"/>
              </a:spcBef>
              <a:spcAft>
                <a:spcPts val="0"/>
              </a:spcAft>
              <a:buNone/>
            </a:pPr>
            <a:r>
              <a:rPr lang="en" sz="2700">
                <a:solidFill>
                  <a:srgbClr val="FFFFFF"/>
                </a:solidFill>
                <a:latin typeface="Arial Black"/>
                <a:ea typeface="Arial Black"/>
                <a:cs typeface="Arial Black"/>
                <a:sym typeface="Arial Black"/>
              </a:rPr>
              <a:t>Minnesota Digital Library-- LOCAL HISTORY</a:t>
            </a:r>
            <a:endParaRPr sz="2700">
              <a:solidFill>
                <a:srgbClr val="FFFFFF"/>
              </a:solidFill>
              <a:latin typeface="Arial Black"/>
              <a:ea typeface="Arial Black"/>
              <a:cs typeface="Arial Black"/>
              <a:sym typeface="Arial Black"/>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336"/>
        <p:cNvGrpSpPr/>
        <p:nvPr/>
      </p:nvGrpSpPr>
      <p:grpSpPr>
        <a:xfrm>
          <a:off x="0" y="0"/>
          <a:ext cx="0" cy="0"/>
          <a:chOff x="0" y="0"/>
          <a:chExt cx="0" cy="0"/>
        </a:xfrm>
      </p:grpSpPr>
      <p:sp>
        <p:nvSpPr>
          <p:cNvPr id="338" name="Shape 338"/>
          <p:cNvSpPr txBox="1">
            <a:spLocks noGrp="1"/>
          </p:cNvSpPr>
          <p:nvPr>
            <p:ph type="title"/>
          </p:nvPr>
        </p:nvSpPr>
        <p:spPr>
          <a:xfrm>
            <a:off x="139500" y="109375"/>
            <a:ext cx="8865000" cy="1101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Calibri"/>
              <a:buNone/>
            </a:pPr>
            <a:r>
              <a:rPr lang="en" sz="3600">
                <a:latin typeface="Arial Black"/>
                <a:ea typeface="Arial Black"/>
                <a:cs typeface="Arial Black"/>
                <a:sym typeface="Arial Black"/>
              </a:rPr>
              <a:t>Pressbooks: Features and Service</a:t>
            </a:r>
            <a:endParaRPr sz="3600" i="0" u="none" strike="noStrike" cap="none">
              <a:solidFill>
                <a:schemeClr val="lt1"/>
              </a:solidFill>
              <a:latin typeface="Arial Black"/>
              <a:ea typeface="Arial Black"/>
              <a:cs typeface="Arial Black"/>
              <a:sym typeface="Arial Black"/>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Shape 343"/>
          <p:cNvPicPr preferRelativeResize="0"/>
          <p:nvPr/>
        </p:nvPicPr>
        <p:blipFill>
          <a:blip r:embed="rId3">
            <a:alphaModFix/>
          </a:blip>
          <a:stretch>
            <a:fillRect/>
          </a:stretch>
        </p:blipFill>
        <p:spPr>
          <a:xfrm>
            <a:off x="152400" y="152400"/>
            <a:ext cx="6608028" cy="4838700"/>
          </a:xfrm>
          <a:prstGeom prst="rect">
            <a:avLst/>
          </a:prstGeom>
          <a:noFill/>
          <a:ln>
            <a:noFill/>
          </a:ln>
        </p:spPr>
      </p:pic>
      <p:pic>
        <p:nvPicPr>
          <p:cNvPr id="344" name="Shape 344"/>
          <p:cNvPicPr preferRelativeResize="0"/>
          <p:nvPr/>
        </p:nvPicPr>
        <p:blipFill>
          <a:blip r:embed="rId4">
            <a:alphaModFix/>
          </a:blip>
          <a:stretch>
            <a:fillRect/>
          </a:stretch>
        </p:blipFill>
        <p:spPr>
          <a:xfrm>
            <a:off x="5378000" y="725025"/>
            <a:ext cx="3055850" cy="3903475"/>
          </a:xfrm>
          <a:prstGeom prst="rect">
            <a:avLst/>
          </a:prstGeom>
          <a:noFill/>
          <a:ln>
            <a:noFill/>
          </a:ln>
        </p:spPr>
      </p:pic>
      <p:sp>
        <p:nvSpPr>
          <p:cNvPr id="345" name="Shape 345"/>
          <p:cNvSpPr txBox="1"/>
          <p:nvPr/>
        </p:nvSpPr>
        <p:spPr>
          <a:xfrm>
            <a:off x="152400" y="4695600"/>
            <a:ext cx="4416600" cy="369000"/>
          </a:xfrm>
          <a:prstGeom prst="rect">
            <a:avLst/>
          </a:prstGeom>
          <a:solidFill>
            <a:srgbClr val="FFFFFF"/>
          </a:solidFill>
          <a:ln>
            <a:noFill/>
          </a:ln>
        </p:spPr>
        <p:txBody>
          <a:bodyPr spcFirstLastPara="1" wrap="square" lIns="91425" tIns="91425" rIns="91425" bIns="91425" anchor="t" anchorCtr="0">
            <a:noAutofit/>
          </a:bodyPr>
          <a:lstStyle/>
          <a:p>
            <a:pPr marL="0" lvl="0" indent="0" rtl="0">
              <a:spcBef>
                <a:spcPts val="0"/>
              </a:spcBef>
              <a:spcAft>
                <a:spcPts val="0"/>
              </a:spcAft>
              <a:buNone/>
            </a:pPr>
            <a:r>
              <a:rPr lang="en"/>
              <a:t>https://mlpp.pressbooks.pub/writingsuccess/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Shape 350"/>
          <p:cNvPicPr preferRelativeResize="0"/>
          <p:nvPr/>
        </p:nvPicPr>
        <p:blipFill>
          <a:blip r:embed="rId3">
            <a:alphaModFix/>
          </a:blip>
          <a:stretch>
            <a:fillRect/>
          </a:stretch>
        </p:blipFill>
        <p:spPr>
          <a:xfrm>
            <a:off x="882098" y="0"/>
            <a:ext cx="7379806" cy="5143501"/>
          </a:xfrm>
          <a:prstGeom prst="rect">
            <a:avLst/>
          </a:prstGeom>
          <a:noFill/>
          <a:ln>
            <a:noFill/>
          </a:ln>
        </p:spPr>
      </p:pic>
      <p:pic>
        <p:nvPicPr>
          <p:cNvPr id="351" name="Shape 351"/>
          <p:cNvPicPr preferRelativeResize="0"/>
          <p:nvPr/>
        </p:nvPicPr>
        <p:blipFill>
          <a:blip r:embed="rId4">
            <a:alphaModFix/>
          </a:blip>
          <a:stretch>
            <a:fillRect/>
          </a:stretch>
        </p:blipFill>
        <p:spPr>
          <a:xfrm>
            <a:off x="2230100" y="805075"/>
            <a:ext cx="4556175" cy="3937450"/>
          </a:xfrm>
          <a:prstGeom prst="rect">
            <a:avLst/>
          </a:prstGeom>
          <a:noFill/>
          <a:ln>
            <a:noFill/>
          </a:ln>
        </p:spPr>
      </p:pic>
      <p:pic>
        <p:nvPicPr>
          <p:cNvPr id="352" name="Shape 352"/>
          <p:cNvPicPr preferRelativeResize="0"/>
          <p:nvPr/>
        </p:nvPicPr>
        <p:blipFill>
          <a:blip r:embed="rId5">
            <a:alphaModFix/>
          </a:blip>
          <a:stretch>
            <a:fillRect/>
          </a:stretch>
        </p:blipFill>
        <p:spPr>
          <a:xfrm>
            <a:off x="2230100" y="464500"/>
            <a:ext cx="4510254" cy="4678999"/>
          </a:xfrm>
          <a:prstGeom prst="rect">
            <a:avLst/>
          </a:prstGeom>
          <a:noFill/>
          <a:ln>
            <a:noFill/>
          </a:ln>
        </p:spPr>
      </p:pic>
      <p:pic>
        <p:nvPicPr>
          <p:cNvPr id="353" name="Shape 353"/>
          <p:cNvPicPr preferRelativeResize="0"/>
          <p:nvPr/>
        </p:nvPicPr>
        <p:blipFill>
          <a:blip r:embed="rId6">
            <a:alphaModFix/>
          </a:blip>
          <a:stretch>
            <a:fillRect/>
          </a:stretch>
        </p:blipFill>
        <p:spPr>
          <a:xfrm>
            <a:off x="2277050" y="464500"/>
            <a:ext cx="4672898" cy="467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Shape 358"/>
          <p:cNvPicPr preferRelativeResize="0"/>
          <p:nvPr/>
        </p:nvPicPr>
        <p:blipFill>
          <a:blip r:embed="rId3">
            <a:alphaModFix/>
          </a:blip>
          <a:stretch>
            <a:fillRect/>
          </a:stretch>
        </p:blipFill>
        <p:spPr>
          <a:xfrm>
            <a:off x="152400" y="152400"/>
            <a:ext cx="4821480" cy="4838700"/>
          </a:xfrm>
          <a:prstGeom prst="rect">
            <a:avLst/>
          </a:prstGeom>
          <a:noFill/>
          <a:ln>
            <a:noFill/>
          </a:ln>
        </p:spPr>
      </p:pic>
      <p:pic>
        <p:nvPicPr>
          <p:cNvPr id="359" name="Shape 359"/>
          <p:cNvPicPr preferRelativeResize="0"/>
          <p:nvPr/>
        </p:nvPicPr>
        <p:blipFill>
          <a:blip r:embed="rId4">
            <a:alphaModFix/>
          </a:blip>
          <a:stretch>
            <a:fillRect/>
          </a:stretch>
        </p:blipFill>
        <p:spPr>
          <a:xfrm>
            <a:off x="3384523" y="242350"/>
            <a:ext cx="4988999" cy="4540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364" name="Shape 364"/>
          <p:cNvPicPr preferRelativeResize="0"/>
          <p:nvPr/>
        </p:nvPicPr>
        <p:blipFill>
          <a:blip r:embed="rId3">
            <a:alphaModFix/>
          </a:blip>
          <a:stretch>
            <a:fillRect/>
          </a:stretch>
        </p:blipFill>
        <p:spPr>
          <a:xfrm>
            <a:off x="4911200" y="111650"/>
            <a:ext cx="2720409" cy="4838701"/>
          </a:xfrm>
          <a:prstGeom prst="rect">
            <a:avLst/>
          </a:prstGeom>
          <a:noFill/>
          <a:ln>
            <a:noFill/>
          </a:ln>
        </p:spPr>
      </p:pic>
      <p:sp>
        <p:nvSpPr>
          <p:cNvPr id="365" name="Shape 365"/>
          <p:cNvSpPr txBox="1">
            <a:spLocks noGrp="1"/>
          </p:cNvSpPr>
          <p:nvPr>
            <p:ph type="title"/>
          </p:nvPr>
        </p:nvSpPr>
        <p:spPr>
          <a:xfrm>
            <a:off x="514350" y="1200150"/>
            <a:ext cx="4623600" cy="1028700"/>
          </a:xfrm>
          <a:prstGeom prst="rect">
            <a:avLst/>
          </a:prstGeom>
        </p:spPr>
        <p:txBody>
          <a:bodyPr spcFirstLastPara="1" wrap="square" lIns="68575" tIns="68575" rIns="68575" bIns="68575" anchor="b" anchorCtr="0">
            <a:noAutofit/>
          </a:bodyPr>
          <a:lstStyle/>
          <a:p>
            <a:pPr marL="0" lvl="0" indent="0" rtl="0">
              <a:spcBef>
                <a:spcPts val="0"/>
              </a:spcBef>
              <a:spcAft>
                <a:spcPts val="0"/>
              </a:spcAft>
              <a:buNone/>
            </a:pPr>
            <a:r>
              <a:rPr lang="en" sz="3600"/>
              <a:t>Mobile ready</a:t>
            </a:r>
            <a:endParaRPr sz="3600"/>
          </a:p>
        </p:txBody>
      </p:sp>
      <p:sp>
        <p:nvSpPr>
          <p:cNvPr id="366" name="Shape 366"/>
          <p:cNvSpPr txBox="1">
            <a:spLocks noGrp="1"/>
          </p:cNvSpPr>
          <p:nvPr>
            <p:ph type="body" idx="1"/>
          </p:nvPr>
        </p:nvSpPr>
        <p:spPr>
          <a:xfrm>
            <a:off x="514350" y="2228850"/>
            <a:ext cx="4623600" cy="1371600"/>
          </a:xfrm>
          <a:prstGeom prst="rect">
            <a:avLst/>
          </a:prstGeom>
        </p:spPr>
        <p:txBody>
          <a:bodyPr spcFirstLastPara="1" wrap="square" lIns="68575" tIns="68575" rIns="68575" bIns="68575" anchor="t" anchorCtr="0">
            <a:noAutofit/>
          </a:bodyPr>
          <a:lstStyle/>
          <a:p>
            <a:pPr marL="0" lvl="0" indent="0" rtl="0">
              <a:spcBef>
                <a:spcPts val="0"/>
              </a:spcBef>
              <a:spcAft>
                <a:spcPts val="800"/>
              </a:spcAft>
              <a:buNone/>
            </a:pPr>
            <a:r>
              <a:rPr lang="en"/>
              <a:t>Responsive design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pic>
        <p:nvPicPr>
          <p:cNvPr id="371" name="Shape 371"/>
          <p:cNvPicPr preferRelativeResize="0"/>
          <p:nvPr/>
        </p:nvPicPr>
        <p:blipFill>
          <a:blip r:embed="rId3">
            <a:alphaModFix/>
          </a:blip>
          <a:stretch>
            <a:fillRect/>
          </a:stretch>
        </p:blipFill>
        <p:spPr>
          <a:xfrm>
            <a:off x="1562702" y="0"/>
            <a:ext cx="6018601" cy="5052999"/>
          </a:xfrm>
          <a:prstGeom prst="rect">
            <a:avLst/>
          </a:prstGeom>
          <a:noFill/>
          <a:ln>
            <a:noFill/>
          </a:ln>
        </p:spPr>
      </p:pic>
      <p:sp>
        <p:nvSpPr>
          <p:cNvPr id="372" name="Shape 372"/>
          <p:cNvSpPr txBox="1"/>
          <p:nvPr/>
        </p:nvSpPr>
        <p:spPr>
          <a:xfrm>
            <a:off x="211200" y="2021225"/>
            <a:ext cx="3167400" cy="641100"/>
          </a:xfrm>
          <a:prstGeom prst="rect">
            <a:avLst/>
          </a:prstGeom>
          <a:solidFill>
            <a:srgbClr val="FFFFFF"/>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800"/>
              <a:t>https://mlpp.pressbooks.pub/</a:t>
            </a:r>
            <a:endParaRPr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377" name="Shape 377"/>
          <p:cNvPicPr preferRelativeResize="0"/>
          <p:nvPr/>
        </p:nvPicPr>
        <p:blipFill>
          <a:blip r:embed="rId3">
            <a:alphaModFix/>
          </a:blip>
          <a:stretch>
            <a:fillRect/>
          </a:stretch>
        </p:blipFill>
        <p:spPr>
          <a:xfrm>
            <a:off x="152400" y="152400"/>
            <a:ext cx="7744237" cy="4838701"/>
          </a:xfrm>
          <a:prstGeom prst="rect">
            <a:avLst/>
          </a:prstGeom>
          <a:noFill/>
          <a:ln>
            <a:noFill/>
          </a:ln>
        </p:spPr>
      </p:pic>
      <p:pic>
        <p:nvPicPr>
          <p:cNvPr id="378" name="Shape 378"/>
          <p:cNvPicPr preferRelativeResize="0"/>
          <p:nvPr/>
        </p:nvPicPr>
        <p:blipFill>
          <a:blip r:embed="rId4">
            <a:alphaModFix/>
          </a:blip>
          <a:stretch>
            <a:fillRect/>
          </a:stretch>
        </p:blipFill>
        <p:spPr>
          <a:xfrm>
            <a:off x="152400" y="67250"/>
            <a:ext cx="8561850" cy="5143499"/>
          </a:xfrm>
          <a:prstGeom prst="rect">
            <a:avLst/>
          </a:prstGeom>
          <a:noFill/>
          <a:ln>
            <a:noFill/>
          </a:ln>
        </p:spPr>
      </p:pic>
      <p:pic>
        <p:nvPicPr>
          <p:cNvPr id="379" name="Shape 379"/>
          <p:cNvPicPr preferRelativeResize="0"/>
          <p:nvPr/>
        </p:nvPicPr>
        <p:blipFill>
          <a:blip r:embed="rId5">
            <a:alphaModFix/>
          </a:blip>
          <a:stretch>
            <a:fillRect/>
          </a:stretch>
        </p:blipFill>
        <p:spPr>
          <a:xfrm>
            <a:off x="202699" y="67250"/>
            <a:ext cx="8461276" cy="51434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384" name="Shape 384"/>
          <p:cNvPicPr preferRelativeResize="0"/>
          <p:nvPr/>
        </p:nvPicPr>
        <p:blipFill>
          <a:blip r:embed="rId3">
            <a:alphaModFix/>
          </a:blip>
          <a:stretch>
            <a:fillRect/>
          </a:stretch>
        </p:blipFill>
        <p:spPr>
          <a:xfrm>
            <a:off x="457713" y="76200"/>
            <a:ext cx="8228580" cy="49911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89" name="Shape 389"/>
          <p:cNvPicPr preferRelativeResize="0"/>
          <p:nvPr/>
        </p:nvPicPr>
        <p:blipFill>
          <a:blip r:embed="rId3">
            <a:alphaModFix/>
          </a:blip>
          <a:stretch>
            <a:fillRect/>
          </a:stretch>
        </p:blipFill>
        <p:spPr>
          <a:xfrm>
            <a:off x="541750" y="152400"/>
            <a:ext cx="8060508" cy="4838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Shape 394"/>
          <p:cNvPicPr preferRelativeResize="0"/>
          <p:nvPr/>
        </p:nvPicPr>
        <p:blipFill>
          <a:blip r:embed="rId3">
            <a:alphaModFix/>
          </a:blip>
          <a:stretch>
            <a:fillRect/>
          </a:stretch>
        </p:blipFill>
        <p:spPr>
          <a:xfrm>
            <a:off x="439825" y="152400"/>
            <a:ext cx="7929429" cy="4838700"/>
          </a:xfrm>
          <a:prstGeom prst="rect">
            <a:avLst/>
          </a:prstGeom>
          <a:noFill/>
          <a:ln>
            <a:noFill/>
          </a:ln>
        </p:spPr>
      </p:pic>
      <p:pic>
        <p:nvPicPr>
          <p:cNvPr id="395" name="Shape 395"/>
          <p:cNvPicPr preferRelativeResize="0"/>
          <p:nvPr/>
        </p:nvPicPr>
        <p:blipFill>
          <a:blip r:embed="rId4">
            <a:alphaModFix/>
          </a:blip>
          <a:stretch>
            <a:fillRect/>
          </a:stretch>
        </p:blipFill>
        <p:spPr>
          <a:xfrm>
            <a:off x="439825" y="152400"/>
            <a:ext cx="7929424" cy="501628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Shape 400"/>
          <p:cNvSpPr txBox="1">
            <a:spLocks noGrp="1"/>
          </p:cNvSpPr>
          <p:nvPr>
            <p:ph type="title"/>
          </p:nvPr>
        </p:nvSpPr>
        <p:spPr>
          <a:xfrm>
            <a:off x="514351" y="457200"/>
            <a:ext cx="7598700" cy="1092300"/>
          </a:xfrm>
          <a:prstGeom prst="rect">
            <a:avLst/>
          </a:prstGeom>
        </p:spPr>
        <p:txBody>
          <a:bodyPr spcFirstLastPara="1" wrap="square" lIns="68575" tIns="68575" rIns="68575" bIns="68575" anchor="ctr" anchorCtr="0">
            <a:noAutofit/>
          </a:bodyPr>
          <a:lstStyle/>
          <a:p>
            <a:pPr marL="0" lvl="0" indent="0" rtl="0">
              <a:spcBef>
                <a:spcPts val="0"/>
              </a:spcBef>
              <a:spcAft>
                <a:spcPts val="0"/>
              </a:spcAft>
              <a:buNone/>
            </a:pPr>
            <a:r>
              <a:rPr lang="en"/>
              <a:t>How could you use MLPP Pressbooks?</a:t>
            </a:r>
            <a:endParaRPr/>
          </a:p>
        </p:txBody>
      </p:sp>
      <p:sp>
        <p:nvSpPr>
          <p:cNvPr id="401" name="Shape 401"/>
          <p:cNvSpPr txBox="1">
            <a:spLocks noGrp="1"/>
          </p:cNvSpPr>
          <p:nvPr>
            <p:ph type="body" idx="1"/>
          </p:nvPr>
        </p:nvSpPr>
        <p:spPr>
          <a:xfrm>
            <a:off x="514352" y="1606550"/>
            <a:ext cx="3746400" cy="2736900"/>
          </a:xfrm>
          <a:prstGeom prst="rect">
            <a:avLst/>
          </a:prstGeom>
        </p:spPr>
        <p:txBody>
          <a:bodyPr spcFirstLastPara="1" wrap="square" lIns="68575" tIns="68575" rIns="68575" bIns="68575" anchor="ctr" anchorCtr="0">
            <a:noAutofit/>
          </a:bodyPr>
          <a:lstStyle/>
          <a:p>
            <a:pPr marL="457200" lvl="0" indent="-342900" rtl="0">
              <a:spcBef>
                <a:spcPts val="0"/>
              </a:spcBef>
              <a:spcAft>
                <a:spcPts val="0"/>
              </a:spcAft>
              <a:buSzPts val="1800"/>
              <a:buChar char="•"/>
            </a:pPr>
            <a:r>
              <a:rPr lang="en" sz="1800"/>
              <a:t>Provide library patrons an easy to use tool to self publish</a:t>
            </a:r>
            <a:endParaRPr sz="1800"/>
          </a:p>
          <a:p>
            <a:pPr marL="457200" lvl="0" indent="-342900" rtl="0">
              <a:spcBef>
                <a:spcPts val="0"/>
              </a:spcBef>
              <a:spcAft>
                <a:spcPts val="0"/>
              </a:spcAft>
              <a:buSzPts val="1800"/>
              <a:buChar char="•"/>
            </a:pPr>
            <a:r>
              <a:rPr lang="en" sz="1800"/>
              <a:t>Author and host open textbooks or OER</a:t>
            </a:r>
            <a:endParaRPr sz="1800"/>
          </a:p>
          <a:p>
            <a:pPr marL="457200" lvl="0" indent="-342900" rtl="0">
              <a:spcBef>
                <a:spcPts val="0"/>
              </a:spcBef>
              <a:spcAft>
                <a:spcPts val="0"/>
              </a:spcAft>
              <a:buSzPts val="1800"/>
              <a:buChar char="•"/>
            </a:pPr>
            <a:r>
              <a:rPr lang="en" sz="1800"/>
              <a:t>Experiment with online forms of publishing</a:t>
            </a:r>
            <a:endParaRPr sz="1800"/>
          </a:p>
          <a:p>
            <a:pPr marL="457200" lvl="0" indent="-342900" rtl="0">
              <a:spcBef>
                <a:spcPts val="0"/>
              </a:spcBef>
              <a:spcAft>
                <a:spcPts val="0"/>
              </a:spcAft>
              <a:buSzPts val="1800"/>
              <a:buChar char="•"/>
            </a:pPr>
            <a:r>
              <a:rPr lang="en" sz="1800"/>
              <a:t>Create EPUBs or PDFs of content</a:t>
            </a:r>
            <a:endParaRPr sz="1800"/>
          </a:p>
          <a:p>
            <a:pPr marL="0" lvl="0" indent="0" rtl="0">
              <a:spcBef>
                <a:spcPts val="800"/>
              </a:spcBef>
              <a:spcAft>
                <a:spcPts val="800"/>
              </a:spcAft>
              <a:buNone/>
            </a:pPr>
            <a:endParaRPr/>
          </a:p>
        </p:txBody>
      </p:sp>
      <p:sp>
        <p:nvSpPr>
          <p:cNvPr id="402" name="Shape 402"/>
          <p:cNvSpPr txBox="1">
            <a:spLocks noGrp="1"/>
          </p:cNvSpPr>
          <p:nvPr>
            <p:ph type="body" idx="2"/>
          </p:nvPr>
        </p:nvSpPr>
        <p:spPr>
          <a:xfrm>
            <a:off x="4366421" y="1606550"/>
            <a:ext cx="3746400" cy="2736900"/>
          </a:xfrm>
          <a:prstGeom prst="rect">
            <a:avLst/>
          </a:prstGeom>
        </p:spPr>
        <p:txBody>
          <a:bodyPr spcFirstLastPara="1" wrap="square" lIns="68575" tIns="68575" rIns="68575" bIns="68575" anchor="ctr" anchorCtr="0">
            <a:noAutofit/>
          </a:bodyPr>
          <a:lstStyle/>
          <a:p>
            <a:pPr marL="457200" lvl="0" indent="-342900" rtl="0">
              <a:spcBef>
                <a:spcPts val="0"/>
              </a:spcBef>
              <a:spcAft>
                <a:spcPts val="0"/>
              </a:spcAft>
              <a:buSzPts val="1800"/>
              <a:buChar char="•"/>
            </a:pPr>
            <a:r>
              <a:rPr lang="en" sz="1800"/>
              <a:t>Create and host foreign language content</a:t>
            </a:r>
            <a:endParaRPr sz="1800"/>
          </a:p>
          <a:p>
            <a:pPr marL="457200" lvl="0" indent="-342900" rtl="0">
              <a:spcBef>
                <a:spcPts val="0"/>
              </a:spcBef>
              <a:spcAft>
                <a:spcPts val="0"/>
              </a:spcAft>
              <a:buSzPts val="1800"/>
              <a:buChar char="•"/>
            </a:pPr>
            <a:r>
              <a:rPr lang="en" sz="1800"/>
              <a:t>Create math based content</a:t>
            </a:r>
            <a:endParaRPr sz="1800"/>
          </a:p>
          <a:p>
            <a:pPr marL="457200" lvl="0" indent="-342900" rtl="0">
              <a:spcBef>
                <a:spcPts val="0"/>
              </a:spcBef>
              <a:spcAft>
                <a:spcPts val="0"/>
              </a:spcAft>
              <a:buSzPts val="1800"/>
              <a:buChar char="•"/>
            </a:pPr>
            <a:r>
              <a:rPr lang="en" sz="1800"/>
              <a:t>Author and host original research </a:t>
            </a:r>
            <a:endParaRPr sz="1800"/>
          </a:p>
          <a:p>
            <a:pPr marL="457200" lvl="0" indent="-342900" rtl="0">
              <a:spcBef>
                <a:spcPts val="0"/>
              </a:spcBef>
              <a:spcAft>
                <a:spcPts val="0"/>
              </a:spcAft>
              <a:buSzPts val="1800"/>
              <a:buChar char="•"/>
            </a:pPr>
            <a:r>
              <a:rPr lang="en" sz="1800"/>
              <a:t>Create pre-print works for authors to gather feedback </a:t>
            </a:r>
            <a:endParaRPr sz="1800"/>
          </a:p>
          <a:p>
            <a:pPr marL="457200" lvl="0" indent="-342900" rtl="0">
              <a:spcBef>
                <a:spcPts val="0"/>
              </a:spcBef>
              <a:spcAft>
                <a:spcPts val="0"/>
              </a:spcAft>
              <a:buSzPts val="1800"/>
              <a:buChar char="•"/>
            </a:pPr>
            <a:r>
              <a:rPr lang="en" sz="1800"/>
              <a:t>Publish fiction, poetry, or subject specific works </a:t>
            </a:r>
            <a:endParaRPr sz="1800"/>
          </a:p>
          <a:p>
            <a:pPr marL="0" lvl="0" indent="0" rtl="0">
              <a:spcBef>
                <a:spcPts val="800"/>
              </a:spcBef>
              <a:spcAft>
                <a:spcPts val="80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p:nvPr/>
        </p:nvSpPr>
        <p:spPr>
          <a:xfrm>
            <a:off x="673250" y="4461325"/>
            <a:ext cx="3863700" cy="330000"/>
          </a:xfrm>
          <a:prstGeom prst="rect">
            <a:avLst/>
          </a:prstGeom>
          <a:solidFill>
            <a:srgbClr val="EDEDED"/>
          </a:solidFill>
          <a:ln>
            <a:noFill/>
          </a:ln>
        </p:spPr>
        <p:txBody>
          <a:bodyPr spcFirstLastPara="1" wrap="square" lIns="91425" tIns="91425" rIns="91425" bIns="91425" anchor="t" anchorCtr="0">
            <a:noAutofit/>
          </a:bodyPr>
          <a:lstStyle/>
          <a:p>
            <a:pPr marL="0" lvl="0" indent="0" rtl="0">
              <a:spcBef>
                <a:spcPts val="0"/>
              </a:spcBef>
              <a:spcAft>
                <a:spcPts val="0"/>
              </a:spcAft>
              <a:buNone/>
            </a:pPr>
            <a:r>
              <a:rPr lang="en"/>
              <a:t>https://mlpp.pressbooks.pub/introphil/</a:t>
            </a:r>
            <a:endParaRPr/>
          </a:p>
        </p:txBody>
      </p:sp>
      <p:sp>
        <p:nvSpPr>
          <p:cNvPr id="408" name="Shape 408"/>
          <p:cNvSpPr txBox="1"/>
          <p:nvPr/>
        </p:nvSpPr>
        <p:spPr>
          <a:xfrm>
            <a:off x="279275" y="186200"/>
            <a:ext cx="8658000" cy="4887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2400" b="1">
                <a:solidFill>
                  <a:srgbClr val="FFFFFF"/>
                </a:solidFill>
              </a:rPr>
              <a:t>PHILOSOPHY TEXTBOOK AT LAKE SUPERIOR COLLEGE</a:t>
            </a:r>
            <a:endParaRPr sz="2400" b="1">
              <a:solidFill>
                <a:srgbClr val="FFFFFF"/>
              </a:solidFill>
            </a:endParaRPr>
          </a:p>
        </p:txBody>
      </p:sp>
      <p:pic>
        <p:nvPicPr>
          <p:cNvPr id="409" name="Shape 409"/>
          <p:cNvPicPr preferRelativeResize="0"/>
          <p:nvPr/>
        </p:nvPicPr>
        <p:blipFill>
          <a:blip r:embed="rId3">
            <a:alphaModFix/>
          </a:blip>
          <a:stretch>
            <a:fillRect/>
          </a:stretch>
        </p:blipFill>
        <p:spPr>
          <a:xfrm>
            <a:off x="5700550" y="827300"/>
            <a:ext cx="3291050" cy="2806700"/>
          </a:xfrm>
          <a:prstGeom prst="rect">
            <a:avLst/>
          </a:prstGeom>
          <a:noFill/>
          <a:ln>
            <a:noFill/>
          </a:ln>
        </p:spPr>
      </p:pic>
      <p:pic>
        <p:nvPicPr>
          <p:cNvPr id="410" name="Shape 410"/>
          <p:cNvPicPr preferRelativeResize="0"/>
          <p:nvPr/>
        </p:nvPicPr>
        <p:blipFill>
          <a:blip r:embed="rId4">
            <a:alphaModFix/>
          </a:blip>
          <a:stretch>
            <a:fillRect/>
          </a:stretch>
        </p:blipFill>
        <p:spPr>
          <a:xfrm>
            <a:off x="163050" y="832825"/>
            <a:ext cx="5763851" cy="34705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Shape 415"/>
          <p:cNvPicPr preferRelativeResize="0"/>
          <p:nvPr/>
        </p:nvPicPr>
        <p:blipFill>
          <a:blip r:embed="rId3">
            <a:alphaModFix/>
          </a:blip>
          <a:stretch>
            <a:fillRect/>
          </a:stretch>
        </p:blipFill>
        <p:spPr>
          <a:xfrm>
            <a:off x="909050" y="47775"/>
            <a:ext cx="7003425" cy="5260275"/>
          </a:xfrm>
          <a:prstGeom prst="rect">
            <a:avLst/>
          </a:prstGeom>
          <a:noFill/>
          <a:ln>
            <a:noFill/>
          </a:ln>
        </p:spPr>
      </p:pic>
      <p:sp>
        <p:nvSpPr>
          <p:cNvPr id="416" name="Shape 416"/>
          <p:cNvSpPr txBox="1"/>
          <p:nvPr/>
        </p:nvSpPr>
        <p:spPr>
          <a:xfrm>
            <a:off x="5964525" y="3589975"/>
            <a:ext cx="2978400" cy="740700"/>
          </a:xfrm>
          <a:prstGeom prst="rect">
            <a:avLst/>
          </a:prstGeom>
          <a:solidFill>
            <a:srgbClr val="EDEDED"/>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rtl="0">
              <a:spcBef>
                <a:spcPts val="0"/>
              </a:spcBef>
              <a:spcAft>
                <a:spcPts val="0"/>
              </a:spcAft>
              <a:buNone/>
            </a:pPr>
            <a:r>
              <a:rPr lang="en"/>
              <a:t>http://lsc.lib.minnstate.edu/subjects/guide.php?subject=Pressbooks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pic>
        <p:nvPicPr>
          <p:cNvPr id="421" name="Shape 421"/>
          <p:cNvPicPr preferRelativeResize="0"/>
          <p:nvPr/>
        </p:nvPicPr>
        <p:blipFill>
          <a:blip r:embed="rId3">
            <a:alphaModFix/>
          </a:blip>
          <a:stretch>
            <a:fillRect/>
          </a:stretch>
        </p:blipFill>
        <p:spPr>
          <a:xfrm>
            <a:off x="609735" y="674950"/>
            <a:ext cx="6802966" cy="4166000"/>
          </a:xfrm>
          <a:prstGeom prst="rect">
            <a:avLst/>
          </a:prstGeom>
          <a:noFill/>
          <a:ln>
            <a:noFill/>
          </a:ln>
        </p:spPr>
      </p:pic>
      <p:pic>
        <p:nvPicPr>
          <p:cNvPr id="422" name="Shape 422"/>
          <p:cNvPicPr preferRelativeResize="0"/>
          <p:nvPr/>
        </p:nvPicPr>
        <p:blipFill>
          <a:blip r:embed="rId4">
            <a:alphaModFix/>
          </a:blip>
          <a:stretch>
            <a:fillRect/>
          </a:stretch>
        </p:blipFill>
        <p:spPr>
          <a:xfrm>
            <a:off x="1314050" y="674950"/>
            <a:ext cx="7140576" cy="4361725"/>
          </a:xfrm>
          <a:prstGeom prst="rect">
            <a:avLst/>
          </a:prstGeom>
          <a:noFill/>
          <a:ln>
            <a:noFill/>
          </a:ln>
        </p:spPr>
      </p:pic>
      <p:sp>
        <p:nvSpPr>
          <p:cNvPr id="423" name="Shape 423"/>
          <p:cNvSpPr txBox="1"/>
          <p:nvPr/>
        </p:nvSpPr>
        <p:spPr>
          <a:xfrm>
            <a:off x="5425225" y="2366475"/>
            <a:ext cx="3211800" cy="1312200"/>
          </a:xfrm>
          <a:prstGeom prst="rect">
            <a:avLst/>
          </a:prstGeom>
          <a:solidFill>
            <a:srgbClr val="EDEDED"/>
          </a:solidFill>
          <a:ln>
            <a:noFill/>
          </a:ln>
        </p:spPr>
        <p:txBody>
          <a:bodyPr spcFirstLastPara="1" wrap="square" lIns="91425" tIns="91425" rIns="91425" bIns="91425" anchor="t" anchorCtr="0">
            <a:noAutofit/>
          </a:bodyPr>
          <a:lstStyle/>
          <a:p>
            <a:pPr marL="0" lvl="0" indent="0" rtl="0">
              <a:spcBef>
                <a:spcPts val="0"/>
              </a:spcBef>
              <a:spcAft>
                <a:spcPts val="0"/>
              </a:spcAft>
              <a:buNone/>
            </a:pPr>
            <a:r>
              <a:rPr lang="en">
                <a:uFill>
                  <a:noFill/>
                </a:uFill>
                <a:hlinkClick r:id="rId5"/>
              </a:rPr>
              <a:t>https://mlpp.pressbooks.pub/undertherushes/</a:t>
            </a:r>
            <a:endParaRPr/>
          </a:p>
          <a:p>
            <a:pPr marL="0" lvl="0" indent="0" rtl="0">
              <a:spcBef>
                <a:spcPts val="0"/>
              </a:spcBef>
              <a:spcAft>
                <a:spcPts val="0"/>
              </a:spcAft>
              <a:buNone/>
            </a:pPr>
            <a:endParaRPr/>
          </a:p>
          <a:p>
            <a:pPr marL="0" lvl="0" indent="0" rtl="0">
              <a:spcBef>
                <a:spcPts val="0"/>
              </a:spcBef>
              <a:spcAft>
                <a:spcPts val="0"/>
              </a:spcAft>
              <a:buNone/>
            </a:pPr>
            <a:r>
              <a:rPr lang="en"/>
              <a:t>https://mlpp.pressbooks.pub/peeradviceldrs614/</a:t>
            </a:r>
            <a:endParaRPr/>
          </a:p>
        </p:txBody>
      </p:sp>
      <p:sp>
        <p:nvSpPr>
          <p:cNvPr id="424" name="Shape 424"/>
          <p:cNvSpPr txBox="1"/>
          <p:nvPr/>
        </p:nvSpPr>
        <p:spPr>
          <a:xfrm>
            <a:off x="279275" y="186200"/>
            <a:ext cx="7354500" cy="4887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2400" b="1">
                <a:solidFill>
                  <a:srgbClr val="FFFFFF"/>
                </a:solidFill>
              </a:rPr>
              <a:t>LEADERSHIP TEXTBOOKS AT WINONA STATE</a:t>
            </a:r>
            <a:endParaRPr sz="2400" b="1">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Shape 430"/>
          <p:cNvSpPr txBox="1">
            <a:spLocks noGrp="1"/>
          </p:cNvSpPr>
          <p:nvPr>
            <p:ph type="title"/>
          </p:nvPr>
        </p:nvSpPr>
        <p:spPr>
          <a:xfrm>
            <a:off x="116417" y="80160"/>
            <a:ext cx="86898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2700" b="0" i="0" u="none" strike="noStrike" cap="none">
                <a:solidFill>
                  <a:schemeClr val="lt1"/>
                </a:solidFill>
                <a:latin typeface="Arial Black"/>
                <a:ea typeface="Arial Black"/>
                <a:cs typeface="Arial Black"/>
                <a:sym typeface="Arial Black"/>
              </a:rPr>
              <a:t>COOKBOOK BY A MACALESTER STUDENT</a:t>
            </a:r>
            <a:r>
              <a:rPr lang="en" sz="2700" b="0" i="0" u="none" strike="noStrike" cap="none">
                <a:solidFill>
                  <a:schemeClr val="lt1"/>
                </a:solidFill>
                <a:latin typeface="Calibri"/>
                <a:ea typeface="Calibri"/>
                <a:cs typeface="Calibri"/>
                <a:sym typeface="Calibri"/>
              </a:rPr>
              <a:t/>
            </a:r>
            <a:br>
              <a:rPr lang="en" sz="2700" b="0" i="0" u="none" strike="noStrike" cap="none">
                <a:solidFill>
                  <a:schemeClr val="lt1"/>
                </a:solidFill>
                <a:latin typeface="Calibri"/>
                <a:ea typeface="Calibri"/>
                <a:cs typeface="Calibri"/>
                <a:sym typeface="Calibri"/>
              </a:rPr>
            </a:br>
            <a:r>
              <a:rPr lang="en" sz="2700" b="0" i="0" u="none" strike="noStrike" cap="none">
                <a:solidFill>
                  <a:schemeClr val="lt1"/>
                </a:solidFill>
                <a:latin typeface="Calibri"/>
                <a:ea typeface="Calibri"/>
                <a:cs typeface="Calibri"/>
                <a:sym typeface="Calibri"/>
              </a:rPr>
              <a:t> </a:t>
            </a:r>
            <a:endParaRPr sz="2700" b="0" i="0" u="none" strike="noStrike" cap="none">
              <a:solidFill>
                <a:schemeClr val="lt1"/>
              </a:solidFill>
              <a:latin typeface="Calibri"/>
              <a:ea typeface="Calibri"/>
              <a:cs typeface="Calibri"/>
              <a:sym typeface="Calibri"/>
            </a:endParaRPr>
          </a:p>
        </p:txBody>
      </p:sp>
      <p:pic>
        <p:nvPicPr>
          <p:cNvPr id="431" name="Shape 431"/>
          <p:cNvPicPr preferRelativeResize="0"/>
          <p:nvPr/>
        </p:nvPicPr>
        <p:blipFill rotWithShape="1">
          <a:blip r:embed="rId3">
            <a:alphaModFix/>
          </a:blip>
          <a:srcRect r="15160"/>
          <a:stretch/>
        </p:blipFill>
        <p:spPr>
          <a:xfrm>
            <a:off x="6865588" y="2509405"/>
            <a:ext cx="2301528" cy="2634095"/>
          </a:xfrm>
          <a:prstGeom prst="rect">
            <a:avLst/>
          </a:prstGeom>
          <a:noFill/>
          <a:ln>
            <a:noFill/>
          </a:ln>
        </p:spPr>
      </p:pic>
      <p:pic>
        <p:nvPicPr>
          <p:cNvPr id="432" name="Shape 432"/>
          <p:cNvPicPr preferRelativeResize="0"/>
          <p:nvPr/>
        </p:nvPicPr>
        <p:blipFill rotWithShape="1">
          <a:blip r:embed="rId4">
            <a:alphaModFix/>
          </a:blip>
          <a:srcRect l="5785" r="6954"/>
          <a:stretch/>
        </p:blipFill>
        <p:spPr>
          <a:xfrm>
            <a:off x="4685948" y="868127"/>
            <a:ext cx="2683935" cy="3040710"/>
          </a:xfrm>
          <a:prstGeom prst="rect">
            <a:avLst/>
          </a:prstGeom>
          <a:noFill/>
          <a:ln>
            <a:noFill/>
          </a:ln>
        </p:spPr>
      </p:pic>
      <p:pic>
        <p:nvPicPr>
          <p:cNvPr id="433" name="Shape 433"/>
          <p:cNvPicPr preferRelativeResize="0"/>
          <p:nvPr/>
        </p:nvPicPr>
        <p:blipFill>
          <a:blip r:embed="rId5">
            <a:alphaModFix/>
          </a:blip>
          <a:stretch>
            <a:fillRect/>
          </a:stretch>
        </p:blipFill>
        <p:spPr>
          <a:xfrm>
            <a:off x="152400" y="1324849"/>
            <a:ext cx="4764351" cy="2410601"/>
          </a:xfrm>
          <a:prstGeom prst="rect">
            <a:avLst/>
          </a:prstGeom>
          <a:noFill/>
          <a:ln>
            <a:noFill/>
          </a:ln>
        </p:spPr>
      </p:pic>
      <p:sp>
        <p:nvSpPr>
          <p:cNvPr id="434" name="Shape 434"/>
          <p:cNvSpPr txBox="1"/>
          <p:nvPr/>
        </p:nvSpPr>
        <p:spPr>
          <a:xfrm>
            <a:off x="402525" y="4394350"/>
            <a:ext cx="4360800" cy="447300"/>
          </a:xfrm>
          <a:prstGeom prst="rect">
            <a:avLst/>
          </a:prstGeom>
          <a:solidFill>
            <a:srgbClr val="FFFFFF"/>
          </a:solidFill>
          <a:ln>
            <a:noFill/>
          </a:ln>
        </p:spPr>
        <p:txBody>
          <a:bodyPr spcFirstLastPara="1" wrap="square" lIns="91425" tIns="91425" rIns="91425" bIns="91425" anchor="t" anchorCtr="0">
            <a:noAutofit/>
          </a:bodyPr>
          <a:lstStyle/>
          <a:p>
            <a:pPr marL="0" lvl="0" indent="0" rtl="0">
              <a:spcBef>
                <a:spcPts val="0"/>
              </a:spcBef>
              <a:spcAft>
                <a:spcPts val="0"/>
              </a:spcAft>
              <a:buNone/>
            </a:pPr>
            <a:r>
              <a:rPr lang="en"/>
              <a:t>https://mlpp.pressbooks.pub/sustainabilitycookbook/</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pic>
        <p:nvPicPr>
          <p:cNvPr id="439" name="Shape 439"/>
          <p:cNvPicPr preferRelativeResize="0"/>
          <p:nvPr/>
        </p:nvPicPr>
        <p:blipFill>
          <a:blip r:embed="rId3">
            <a:alphaModFix/>
          </a:blip>
          <a:stretch>
            <a:fillRect/>
          </a:stretch>
        </p:blipFill>
        <p:spPr>
          <a:xfrm>
            <a:off x="4799700" y="1698400"/>
            <a:ext cx="4012049" cy="3220249"/>
          </a:xfrm>
          <a:prstGeom prst="rect">
            <a:avLst/>
          </a:prstGeom>
          <a:noFill/>
          <a:ln>
            <a:noFill/>
          </a:ln>
        </p:spPr>
      </p:pic>
      <p:pic>
        <p:nvPicPr>
          <p:cNvPr id="440" name="Shape 440"/>
          <p:cNvPicPr preferRelativeResize="0"/>
          <p:nvPr/>
        </p:nvPicPr>
        <p:blipFill>
          <a:blip r:embed="rId4">
            <a:alphaModFix/>
          </a:blip>
          <a:stretch>
            <a:fillRect/>
          </a:stretch>
        </p:blipFill>
        <p:spPr>
          <a:xfrm>
            <a:off x="207025" y="257050"/>
            <a:ext cx="4375350" cy="3562277"/>
          </a:xfrm>
          <a:prstGeom prst="rect">
            <a:avLst/>
          </a:prstGeom>
          <a:noFill/>
          <a:ln>
            <a:noFill/>
          </a:ln>
        </p:spPr>
      </p:pic>
      <p:sp>
        <p:nvSpPr>
          <p:cNvPr id="441" name="Shape 441"/>
          <p:cNvSpPr txBox="1"/>
          <p:nvPr/>
        </p:nvSpPr>
        <p:spPr>
          <a:xfrm>
            <a:off x="4845675" y="1118850"/>
            <a:ext cx="3920100" cy="354300"/>
          </a:xfrm>
          <a:prstGeom prst="rect">
            <a:avLst/>
          </a:prstGeom>
          <a:solidFill>
            <a:srgbClr val="FFFFFF"/>
          </a:solidFill>
          <a:ln>
            <a:noFill/>
          </a:ln>
        </p:spPr>
        <p:txBody>
          <a:bodyPr spcFirstLastPara="1" wrap="square" lIns="91425" tIns="91425" rIns="91425" bIns="91425" anchor="t" anchorCtr="0">
            <a:noAutofit/>
          </a:bodyPr>
          <a:lstStyle/>
          <a:p>
            <a:pPr marL="0" lvl="0" indent="0" rtl="0">
              <a:spcBef>
                <a:spcPts val="0"/>
              </a:spcBef>
              <a:spcAft>
                <a:spcPts val="0"/>
              </a:spcAft>
              <a:buNone/>
            </a:pPr>
            <a:r>
              <a:rPr lang="en"/>
              <a:t>https://mlpp.pressbooks.pub/fenellathewitch/</a:t>
            </a:r>
            <a:endParaRPr/>
          </a:p>
        </p:txBody>
      </p:sp>
      <p:sp>
        <p:nvSpPr>
          <p:cNvPr id="442" name="Shape 442"/>
          <p:cNvSpPr txBox="1"/>
          <p:nvPr/>
        </p:nvSpPr>
        <p:spPr>
          <a:xfrm>
            <a:off x="434650" y="4008550"/>
            <a:ext cx="3920100" cy="354300"/>
          </a:xfrm>
          <a:prstGeom prst="rect">
            <a:avLst/>
          </a:prstGeom>
          <a:solidFill>
            <a:srgbClr val="FFFFFF"/>
          </a:solidFill>
          <a:ln>
            <a:noFill/>
          </a:ln>
        </p:spPr>
        <p:txBody>
          <a:bodyPr spcFirstLastPara="1" wrap="square" lIns="91425" tIns="91425" rIns="91425" bIns="91425" anchor="t" anchorCtr="0">
            <a:noAutofit/>
          </a:bodyPr>
          <a:lstStyle/>
          <a:p>
            <a:pPr marL="0" lvl="0" indent="0" rtl="0">
              <a:spcBef>
                <a:spcPts val="0"/>
              </a:spcBef>
              <a:spcAft>
                <a:spcPts val="0"/>
              </a:spcAft>
              <a:buNone/>
            </a:pPr>
            <a:r>
              <a:rPr lang="en"/>
              <a:t>https://mlpp.pressbooks.pub/onehellofaflood/</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Shape 447"/>
          <p:cNvPicPr preferRelativeResize="0"/>
          <p:nvPr/>
        </p:nvPicPr>
        <p:blipFill>
          <a:blip r:embed="rId3">
            <a:alphaModFix/>
          </a:blip>
          <a:stretch>
            <a:fillRect/>
          </a:stretch>
        </p:blipFill>
        <p:spPr>
          <a:xfrm>
            <a:off x="692188" y="152400"/>
            <a:ext cx="7759620" cy="4838699"/>
          </a:xfrm>
          <a:prstGeom prst="rect">
            <a:avLst/>
          </a:prstGeom>
          <a:noFill/>
          <a:ln>
            <a:noFill/>
          </a:ln>
        </p:spPr>
      </p:pic>
      <p:sp>
        <p:nvSpPr>
          <p:cNvPr id="448" name="Shape 448"/>
          <p:cNvSpPr txBox="1"/>
          <p:nvPr/>
        </p:nvSpPr>
        <p:spPr>
          <a:xfrm>
            <a:off x="3556850" y="4446075"/>
            <a:ext cx="4585800" cy="383700"/>
          </a:xfrm>
          <a:prstGeom prst="rect">
            <a:avLst/>
          </a:prstGeom>
          <a:solidFill>
            <a:srgbClr val="FFFFFF"/>
          </a:solidFill>
          <a:ln>
            <a:noFill/>
          </a:ln>
        </p:spPr>
        <p:txBody>
          <a:bodyPr spcFirstLastPara="1" wrap="square" lIns="91425" tIns="91425" rIns="91425" bIns="91425" anchor="t" anchorCtr="0">
            <a:noAutofit/>
          </a:bodyPr>
          <a:lstStyle/>
          <a:p>
            <a:pPr marL="0" lvl="0" indent="0">
              <a:spcBef>
                <a:spcPts val="0"/>
              </a:spcBef>
              <a:spcAft>
                <a:spcPts val="0"/>
              </a:spcAft>
              <a:buNone/>
            </a:pPr>
            <a:r>
              <a:rPr lang="en"/>
              <a:t>https://mlpp.pressbooks.pub/joejustanordinaryearthling/</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pic>
        <p:nvPicPr>
          <p:cNvPr id="453" name="Shape 453"/>
          <p:cNvPicPr preferRelativeResize="0"/>
          <p:nvPr/>
        </p:nvPicPr>
        <p:blipFill>
          <a:blip r:embed="rId3">
            <a:alphaModFix/>
          </a:blip>
          <a:stretch>
            <a:fillRect/>
          </a:stretch>
        </p:blipFill>
        <p:spPr>
          <a:xfrm>
            <a:off x="864925" y="152400"/>
            <a:ext cx="7414139" cy="4838701"/>
          </a:xfrm>
          <a:prstGeom prst="rect">
            <a:avLst/>
          </a:prstGeom>
          <a:noFill/>
          <a:ln>
            <a:noFill/>
          </a:ln>
        </p:spPr>
      </p:pic>
      <p:sp>
        <p:nvSpPr>
          <p:cNvPr id="454" name="Shape 454"/>
          <p:cNvSpPr txBox="1"/>
          <p:nvPr/>
        </p:nvSpPr>
        <p:spPr>
          <a:xfrm>
            <a:off x="4434325" y="4348600"/>
            <a:ext cx="3647100" cy="420900"/>
          </a:xfrm>
          <a:prstGeom prst="rect">
            <a:avLst/>
          </a:prstGeom>
          <a:solidFill>
            <a:srgbClr val="FFFFFF"/>
          </a:solidFill>
          <a:ln>
            <a:noFill/>
          </a:ln>
        </p:spPr>
        <p:txBody>
          <a:bodyPr spcFirstLastPara="1" wrap="square" lIns="91425" tIns="91425" rIns="91425" bIns="91425" anchor="t" anchorCtr="0">
            <a:noAutofit/>
          </a:bodyPr>
          <a:lstStyle/>
          <a:p>
            <a:pPr marL="0" lvl="0" indent="0">
              <a:spcBef>
                <a:spcPts val="0"/>
              </a:spcBef>
              <a:spcAft>
                <a:spcPts val="0"/>
              </a:spcAft>
              <a:buNone/>
            </a:pPr>
            <a:r>
              <a:rPr lang="en"/>
              <a:t>https://mlpp.pressbooks.pub/hortonpoems/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Shape 459"/>
          <p:cNvSpPr txBox="1">
            <a:spLocks noGrp="1"/>
          </p:cNvSpPr>
          <p:nvPr>
            <p:ph type="title"/>
          </p:nvPr>
        </p:nvSpPr>
        <p:spPr>
          <a:xfrm>
            <a:off x="514351" y="457200"/>
            <a:ext cx="7598700" cy="1092300"/>
          </a:xfrm>
          <a:prstGeom prst="rect">
            <a:avLst/>
          </a:prstGeom>
        </p:spPr>
        <p:txBody>
          <a:bodyPr spcFirstLastPara="1" wrap="square" lIns="68575" tIns="68575" rIns="68575" bIns="68575" anchor="ctr" anchorCtr="0">
            <a:noAutofit/>
          </a:bodyPr>
          <a:lstStyle/>
          <a:p>
            <a:pPr marL="0" lvl="0" indent="0" rtl="0">
              <a:spcBef>
                <a:spcPts val="0"/>
              </a:spcBef>
              <a:spcAft>
                <a:spcPts val="0"/>
              </a:spcAft>
              <a:buNone/>
            </a:pPr>
            <a:r>
              <a:rPr lang="en" sz="3600"/>
              <a:t>MLPP version of Pressbooks</a:t>
            </a:r>
            <a:endParaRPr sz="3600"/>
          </a:p>
        </p:txBody>
      </p:sp>
      <p:sp>
        <p:nvSpPr>
          <p:cNvPr id="460" name="Shape 460"/>
          <p:cNvSpPr txBox="1">
            <a:spLocks noGrp="1"/>
          </p:cNvSpPr>
          <p:nvPr>
            <p:ph type="body" idx="1"/>
          </p:nvPr>
        </p:nvSpPr>
        <p:spPr>
          <a:xfrm>
            <a:off x="514351" y="1606550"/>
            <a:ext cx="7598700" cy="2736900"/>
          </a:xfrm>
          <a:prstGeom prst="rect">
            <a:avLst/>
          </a:prstGeom>
        </p:spPr>
        <p:txBody>
          <a:bodyPr spcFirstLastPara="1" wrap="square" lIns="68575" tIns="68575" rIns="68575" bIns="68575" anchor="ctr" anchorCtr="0">
            <a:noAutofit/>
          </a:bodyPr>
          <a:lstStyle/>
          <a:p>
            <a:pPr marL="457200" lvl="0" indent="-419100" rtl="0">
              <a:spcBef>
                <a:spcPts val="0"/>
              </a:spcBef>
              <a:spcAft>
                <a:spcPts val="0"/>
              </a:spcAft>
              <a:buSzPts val="3000"/>
              <a:buChar char="•"/>
            </a:pPr>
            <a:r>
              <a:rPr lang="en" sz="3000"/>
              <a:t>Geolocated, free access for MN residents</a:t>
            </a:r>
            <a:endParaRPr sz="3000"/>
          </a:p>
          <a:p>
            <a:pPr marL="457200" lvl="0" indent="-419100" rtl="0">
              <a:spcBef>
                <a:spcPts val="0"/>
              </a:spcBef>
              <a:spcAft>
                <a:spcPts val="0"/>
              </a:spcAft>
              <a:buSzPts val="3000"/>
              <a:buChar char="•"/>
            </a:pPr>
            <a:r>
              <a:rPr lang="en" sz="3000"/>
              <a:t>No watermarks </a:t>
            </a:r>
            <a:endParaRPr sz="3000"/>
          </a:p>
          <a:p>
            <a:pPr marL="457200" lvl="0" indent="-419100" rtl="0">
              <a:spcBef>
                <a:spcPts val="0"/>
              </a:spcBef>
              <a:spcAft>
                <a:spcPts val="0"/>
              </a:spcAft>
              <a:buSzPts val="3000"/>
              <a:buChar char="•"/>
            </a:pPr>
            <a:r>
              <a:rPr lang="en" sz="3000"/>
              <a:t>Lots of export formats (PDF, EPUB, MOBI, XML, etc.)</a:t>
            </a:r>
            <a:endParaRPr sz="3000"/>
          </a:p>
          <a:p>
            <a:pPr marL="457200" lvl="0" indent="-419100" rtl="0">
              <a:spcBef>
                <a:spcPts val="0"/>
              </a:spcBef>
              <a:spcAft>
                <a:spcPts val="0"/>
              </a:spcAft>
              <a:buSzPts val="3000"/>
              <a:buChar char="•"/>
            </a:pPr>
            <a:r>
              <a:rPr lang="en" sz="3000"/>
              <a:t>No fees to download or reuse</a:t>
            </a:r>
            <a:endParaRPr sz="3000"/>
          </a:p>
          <a:p>
            <a:pPr marL="457200" lvl="0" indent="-419100" rtl="0">
              <a:spcBef>
                <a:spcPts val="0"/>
              </a:spcBef>
              <a:spcAft>
                <a:spcPts val="0"/>
              </a:spcAft>
              <a:buSzPts val="3000"/>
              <a:buChar char="•"/>
            </a:pPr>
            <a:r>
              <a:rPr lang="en" sz="3000"/>
              <a:t>Book cover generator</a:t>
            </a:r>
            <a:endParaRPr sz="3000"/>
          </a:p>
          <a:p>
            <a:pPr marL="457200" lvl="0" indent="-419100" rtl="0">
              <a:spcBef>
                <a:spcPts val="0"/>
              </a:spcBef>
              <a:spcAft>
                <a:spcPts val="0"/>
              </a:spcAft>
              <a:buSzPts val="3000"/>
              <a:buChar char="•"/>
            </a:pPr>
            <a:r>
              <a:rPr lang="en" sz="3000"/>
              <a:t>Direct submit to SELF-e </a:t>
            </a:r>
            <a:endParaRPr sz="30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Shape 465"/>
          <p:cNvSpPr txBox="1">
            <a:spLocks noGrp="1"/>
          </p:cNvSpPr>
          <p:nvPr>
            <p:ph type="title"/>
          </p:nvPr>
        </p:nvSpPr>
        <p:spPr>
          <a:xfrm>
            <a:off x="241475" y="1232350"/>
            <a:ext cx="4623600" cy="1028700"/>
          </a:xfrm>
          <a:prstGeom prst="rect">
            <a:avLst/>
          </a:prstGeom>
        </p:spPr>
        <p:txBody>
          <a:bodyPr spcFirstLastPara="1" wrap="square" lIns="68575" tIns="68575" rIns="68575" bIns="68575" anchor="b" anchorCtr="0">
            <a:noAutofit/>
          </a:bodyPr>
          <a:lstStyle/>
          <a:p>
            <a:pPr marL="0" lvl="0" indent="0" rtl="0">
              <a:spcBef>
                <a:spcPts val="0"/>
              </a:spcBef>
              <a:spcAft>
                <a:spcPts val="0"/>
              </a:spcAft>
              <a:buNone/>
            </a:pPr>
            <a:r>
              <a:rPr lang="en"/>
              <a:t>Handy links</a:t>
            </a:r>
            <a:endParaRPr/>
          </a:p>
        </p:txBody>
      </p:sp>
      <p:sp>
        <p:nvSpPr>
          <p:cNvPr id="466" name="Shape 466"/>
          <p:cNvSpPr txBox="1">
            <a:spLocks noGrp="1"/>
          </p:cNvSpPr>
          <p:nvPr>
            <p:ph type="body" idx="1"/>
          </p:nvPr>
        </p:nvSpPr>
        <p:spPr>
          <a:xfrm>
            <a:off x="241475" y="2228850"/>
            <a:ext cx="5240100" cy="1886100"/>
          </a:xfrm>
          <a:prstGeom prst="rect">
            <a:avLst/>
          </a:prstGeom>
        </p:spPr>
        <p:txBody>
          <a:bodyPr spcFirstLastPara="1" wrap="square" lIns="68575" tIns="68575" rIns="68575" bIns="68575" anchor="t" anchorCtr="0">
            <a:noAutofit/>
          </a:bodyPr>
          <a:lstStyle/>
          <a:p>
            <a:pPr marL="0" lvl="0" indent="0" rtl="0">
              <a:spcBef>
                <a:spcPts val="0"/>
              </a:spcBef>
              <a:spcAft>
                <a:spcPts val="0"/>
              </a:spcAft>
              <a:buNone/>
            </a:pPr>
            <a:r>
              <a:rPr lang="en"/>
              <a:t>Minnesota Libraries Publishing Project - </a:t>
            </a:r>
            <a:r>
              <a:rPr lang="en" u="sng">
                <a:solidFill>
                  <a:schemeClr val="hlink"/>
                </a:solidFill>
                <a:hlinkClick r:id="rId3"/>
              </a:rPr>
              <a:t>https://mlpp.pressbooks.pub/</a:t>
            </a:r>
            <a:endParaRPr/>
          </a:p>
          <a:p>
            <a:pPr marL="0" lvl="0" indent="0" rtl="0">
              <a:spcBef>
                <a:spcPts val="800"/>
              </a:spcBef>
              <a:spcAft>
                <a:spcPts val="0"/>
              </a:spcAft>
              <a:buNone/>
            </a:pPr>
            <a:r>
              <a:rPr lang="en"/>
              <a:t>Pressbooks user guide - </a:t>
            </a:r>
            <a:r>
              <a:rPr lang="en" u="sng">
                <a:solidFill>
                  <a:schemeClr val="hlink"/>
                </a:solidFill>
                <a:hlinkClick r:id="rId4"/>
              </a:rPr>
              <a:t>https://guide.pressbooks.com/</a:t>
            </a:r>
            <a:endParaRPr/>
          </a:p>
          <a:p>
            <a:pPr marL="0" lvl="0" indent="0" rtl="0">
              <a:spcBef>
                <a:spcPts val="800"/>
              </a:spcBef>
              <a:spcAft>
                <a:spcPts val="0"/>
              </a:spcAft>
              <a:buNone/>
            </a:pPr>
            <a:r>
              <a:rPr lang="en"/>
              <a:t>Videos - </a:t>
            </a:r>
            <a:r>
              <a:rPr lang="en" u="sng">
                <a:solidFill>
                  <a:schemeClr val="hlink"/>
                </a:solidFill>
                <a:hlinkClick r:id="rId5"/>
              </a:rPr>
              <a:t>https://www.youtube.com/user/pressbooks</a:t>
            </a:r>
            <a:endParaRPr/>
          </a:p>
          <a:p>
            <a:pPr marL="0" lvl="0" indent="0" rtl="0">
              <a:spcBef>
                <a:spcPts val="800"/>
              </a:spcBef>
              <a:spcAft>
                <a:spcPts val="0"/>
              </a:spcAft>
              <a:buNone/>
            </a:pPr>
            <a:r>
              <a:rPr lang="en"/>
              <a:t>Authoring Open Textbooks - </a:t>
            </a:r>
            <a:r>
              <a:rPr lang="en" u="sng">
                <a:solidFill>
                  <a:schemeClr val="hlink"/>
                </a:solidFill>
                <a:hlinkClick r:id="rId6"/>
              </a:rPr>
              <a:t>https://press.rebus.community/authoropen/</a:t>
            </a:r>
            <a:endParaRPr/>
          </a:p>
          <a:p>
            <a:pPr marL="0" lvl="0" indent="0" rtl="0">
              <a:spcBef>
                <a:spcPts val="800"/>
              </a:spcBef>
              <a:spcAft>
                <a:spcPts val="0"/>
              </a:spcAft>
              <a:buNone/>
            </a:pPr>
            <a:endParaRPr/>
          </a:p>
          <a:p>
            <a:pPr marL="0" lvl="0" indent="0" rtl="0">
              <a:spcBef>
                <a:spcPts val="800"/>
              </a:spcBef>
              <a:spcAft>
                <a:spcPts val="800"/>
              </a:spcAft>
              <a:buNone/>
            </a:pPr>
            <a:endParaRPr/>
          </a:p>
        </p:txBody>
      </p:sp>
      <p:sp>
        <p:nvSpPr>
          <p:cNvPr id="467" name="Shape 467"/>
          <p:cNvSpPr>
            <a:spLocks noGrp="1"/>
          </p:cNvSpPr>
          <p:nvPr>
            <p:ph type="pic" idx="2"/>
          </p:nvPr>
        </p:nvSpPr>
        <p:spPr>
          <a:xfrm>
            <a:off x="5652190" y="685800"/>
            <a:ext cx="2460600" cy="3429000"/>
          </a:xfrm>
          <a:prstGeom prst="roundRect">
            <a:avLst>
              <a:gd name="adj" fmla="val 16667"/>
            </a:avLst>
          </a:prstGeom>
        </p:spPr>
        <p:txBody>
          <a:bodyPr spcFirstLastPara="1" wrap="square" lIns="68575" tIns="68575" rIns="68575" bIns="68575" anchor="t" anchorCtr="0">
            <a:noAutofit/>
          </a:bodyPr>
          <a:lstStyle/>
          <a:p>
            <a:pPr marL="0" lvl="0" indent="0" rtl="0">
              <a:spcBef>
                <a:spcPts val="0"/>
              </a:spcBef>
              <a:spcAft>
                <a:spcPts val="800"/>
              </a:spcAft>
              <a:buNone/>
            </a:pPr>
            <a:endParaRPr/>
          </a:p>
        </p:txBody>
      </p:sp>
      <p:pic>
        <p:nvPicPr>
          <p:cNvPr id="468" name="Shape 468"/>
          <p:cNvPicPr preferRelativeResize="0"/>
          <p:nvPr/>
        </p:nvPicPr>
        <p:blipFill>
          <a:blip r:embed="rId7">
            <a:alphaModFix/>
          </a:blip>
          <a:stretch>
            <a:fillRect/>
          </a:stretch>
        </p:blipFill>
        <p:spPr>
          <a:xfrm>
            <a:off x="5610775" y="209550"/>
            <a:ext cx="3162300" cy="47244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pic>
        <p:nvPicPr>
          <p:cNvPr id="473" name="Shape 473"/>
          <p:cNvPicPr preferRelativeResize="0"/>
          <p:nvPr/>
        </p:nvPicPr>
        <p:blipFill>
          <a:blip r:embed="rId3">
            <a:alphaModFix/>
          </a:blip>
          <a:stretch>
            <a:fillRect/>
          </a:stretch>
        </p:blipFill>
        <p:spPr>
          <a:xfrm>
            <a:off x="990600" y="1414450"/>
            <a:ext cx="7162800" cy="23145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pic>
        <p:nvPicPr>
          <p:cNvPr id="478" name="Shape 478"/>
          <p:cNvPicPr preferRelativeResize="0"/>
          <p:nvPr/>
        </p:nvPicPr>
        <p:blipFill>
          <a:blip r:embed="rId3">
            <a:alphaModFix/>
          </a:blip>
          <a:stretch>
            <a:fillRect/>
          </a:stretch>
        </p:blipFill>
        <p:spPr>
          <a:xfrm>
            <a:off x="762000" y="1300150"/>
            <a:ext cx="7620000" cy="25431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Shape 483"/>
          <p:cNvSpPr txBox="1">
            <a:spLocks noGrp="1"/>
          </p:cNvSpPr>
          <p:nvPr>
            <p:ph type="title" idx="4294967295"/>
          </p:nvPr>
        </p:nvSpPr>
        <p:spPr>
          <a:xfrm>
            <a:off x="533392" y="247100"/>
            <a:ext cx="75987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Create: Pressbooks</a:t>
            </a:r>
            <a:endParaRPr sz="3000" b="0" i="0" u="none" strike="noStrike" cap="none">
              <a:solidFill>
                <a:schemeClr val="lt1"/>
              </a:solidFill>
              <a:latin typeface="Arial Black"/>
              <a:ea typeface="Arial Black"/>
              <a:cs typeface="Arial Black"/>
              <a:sym typeface="Arial Black"/>
            </a:endParaRPr>
          </a:p>
        </p:txBody>
      </p:sp>
      <p:sp>
        <p:nvSpPr>
          <p:cNvPr id="484" name="Shape 484"/>
          <p:cNvSpPr txBox="1"/>
          <p:nvPr/>
        </p:nvSpPr>
        <p:spPr>
          <a:xfrm>
            <a:off x="533400" y="1039400"/>
            <a:ext cx="8077200" cy="433800"/>
          </a:xfrm>
          <a:prstGeom prst="rect">
            <a:avLst/>
          </a:prstGeom>
          <a:noFill/>
          <a:ln>
            <a:noFill/>
          </a:ln>
        </p:spPr>
        <p:txBody>
          <a:bodyPr spcFirstLastPara="1" wrap="square" lIns="68575" tIns="34275" rIns="68575" bIns="34275" anchor="t" anchorCtr="0">
            <a:noAutofit/>
          </a:bodyPr>
          <a:lstStyle/>
          <a:p>
            <a:pPr marL="0" lvl="0" indent="0" rtl="0">
              <a:lnSpc>
                <a:spcPct val="115000"/>
              </a:lnSpc>
              <a:spcBef>
                <a:spcPts val="0"/>
              </a:spcBef>
              <a:spcAft>
                <a:spcPts val="0"/>
              </a:spcAft>
              <a:buClr>
                <a:schemeClr val="dk1"/>
              </a:buClr>
              <a:buSzPts val="1100"/>
              <a:buFont typeface="Arial"/>
              <a:buNone/>
            </a:pPr>
            <a:r>
              <a:rPr lang="en" sz="2000" b="1">
                <a:solidFill>
                  <a:srgbClr val="FFFFFF"/>
                </a:solidFill>
              </a:rPr>
              <a:t>Format your manuscript and export to variety of formats</a:t>
            </a:r>
            <a:endParaRPr sz="2000" b="1">
              <a:solidFill>
                <a:srgbClr val="FFFFFF"/>
              </a:solidFill>
            </a:endParaRPr>
          </a:p>
          <a:p>
            <a:pPr marL="0" lvl="0" indent="0" rtl="0">
              <a:spcBef>
                <a:spcPts val="0"/>
              </a:spcBef>
              <a:spcAft>
                <a:spcPts val="0"/>
              </a:spcAft>
              <a:buNone/>
            </a:pPr>
            <a:endParaRPr sz="150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500">
              <a:solidFill>
                <a:schemeClr val="lt1"/>
              </a:solidFill>
              <a:latin typeface="Arial Black"/>
              <a:ea typeface="Arial Black"/>
              <a:cs typeface="Arial Black"/>
              <a:sym typeface="Arial Black"/>
            </a:endParaRPr>
          </a:p>
        </p:txBody>
      </p:sp>
      <p:pic>
        <p:nvPicPr>
          <p:cNvPr id="485" name="Shape 485"/>
          <p:cNvPicPr preferRelativeResize="0"/>
          <p:nvPr/>
        </p:nvPicPr>
        <p:blipFill>
          <a:blip r:embed="rId3">
            <a:alphaModFix/>
          </a:blip>
          <a:stretch>
            <a:fillRect/>
          </a:stretch>
        </p:blipFill>
        <p:spPr>
          <a:xfrm>
            <a:off x="533400" y="1648325"/>
            <a:ext cx="8077201" cy="436767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Shape 490"/>
          <p:cNvSpPr txBox="1">
            <a:spLocks noGrp="1"/>
          </p:cNvSpPr>
          <p:nvPr>
            <p:ph type="title" idx="4294967295"/>
          </p:nvPr>
        </p:nvSpPr>
        <p:spPr>
          <a:xfrm>
            <a:off x="533392" y="247100"/>
            <a:ext cx="75987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Share: SELF-e</a:t>
            </a:r>
            <a:endParaRPr sz="3000" b="0" i="0" u="none" strike="noStrike" cap="none">
              <a:solidFill>
                <a:schemeClr val="lt1"/>
              </a:solidFill>
              <a:latin typeface="Arial Black"/>
              <a:ea typeface="Arial Black"/>
              <a:cs typeface="Arial Black"/>
              <a:sym typeface="Arial Black"/>
            </a:endParaRPr>
          </a:p>
        </p:txBody>
      </p:sp>
      <p:sp>
        <p:nvSpPr>
          <p:cNvPr id="491" name="Shape 491"/>
          <p:cNvSpPr txBox="1"/>
          <p:nvPr/>
        </p:nvSpPr>
        <p:spPr>
          <a:xfrm>
            <a:off x="533393" y="1039400"/>
            <a:ext cx="8077200" cy="300000"/>
          </a:xfrm>
          <a:prstGeom prst="rect">
            <a:avLst/>
          </a:prstGeom>
          <a:noFill/>
          <a:ln>
            <a:noFill/>
          </a:ln>
        </p:spPr>
        <p:txBody>
          <a:bodyPr spcFirstLastPara="1" wrap="square" lIns="68575" tIns="34275" rIns="68575" bIns="34275" anchor="t" anchorCtr="0">
            <a:noAutofit/>
          </a:bodyPr>
          <a:lstStyle/>
          <a:p>
            <a:pPr marL="0" lvl="0" indent="0" rtl="0">
              <a:lnSpc>
                <a:spcPct val="115000"/>
              </a:lnSpc>
              <a:spcBef>
                <a:spcPts val="0"/>
              </a:spcBef>
              <a:spcAft>
                <a:spcPts val="0"/>
              </a:spcAft>
              <a:buSzPts val="1100"/>
              <a:buNone/>
            </a:pPr>
            <a:r>
              <a:rPr lang="en" sz="2000" b="1">
                <a:solidFill>
                  <a:srgbClr val="FFFFFF"/>
                </a:solidFill>
              </a:rPr>
              <a:t>Submit ebooks to state and possibly nationwide collections</a:t>
            </a:r>
            <a:endParaRPr sz="1500">
              <a:solidFill>
                <a:schemeClr val="lt1"/>
              </a:solidFill>
              <a:latin typeface="Arial Black"/>
              <a:ea typeface="Arial Black"/>
              <a:cs typeface="Arial Black"/>
              <a:sym typeface="Arial Black"/>
            </a:endParaRPr>
          </a:p>
        </p:txBody>
      </p:sp>
      <p:pic>
        <p:nvPicPr>
          <p:cNvPr id="492" name="Shape 492"/>
          <p:cNvPicPr preferRelativeResize="0"/>
          <p:nvPr/>
        </p:nvPicPr>
        <p:blipFill>
          <a:blip r:embed="rId3">
            <a:alphaModFix/>
          </a:blip>
          <a:stretch>
            <a:fillRect/>
          </a:stretch>
        </p:blipFill>
        <p:spPr>
          <a:xfrm>
            <a:off x="604700" y="1676475"/>
            <a:ext cx="7934576" cy="394874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idx="4294967295"/>
          </p:nvPr>
        </p:nvSpPr>
        <p:spPr>
          <a:xfrm>
            <a:off x="533392" y="247100"/>
            <a:ext cx="75987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Read: Biblioboard</a:t>
            </a:r>
            <a:endParaRPr sz="3000" b="0" i="0" u="none" strike="noStrike" cap="none">
              <a:solidFill>
                <a:schemeClr val="lt1"/>
              </a:solidFill>
              <a:latin typeface="Arial Black"/>
              <a:ea typeface="Arial Black"/>
              <a:cs typeface="Arial Black"/>
              <a:sym typeface="Arial Black"/>
            </a:endParaRPr>
          </a:p>
        </p:txBody>
      </p:sp>
      <p:sp>
        <p:nvSpPr>
          <p:cNvPr id="498" name="Shape 498"/>
          <p:cNvSpPr txBox="1"/>
          <p:nvPr/>
        </p:nvSpPr>
        <p:spPr>
          <a:xfrm>
            <a:off x="533393" y="1039400"/>
            <a:ext cx="8077200" cy="300000"/>
          </a:xfrm>
          <a:prstGeom prst="rect">
            <a:avLst/>
          </a:prstGeom>
          <a:noFill/>
          <a:ln>
            <a:noFill/>
          </a:ln>
        </p:spPr>
        <p:txBody>
          <a:bodyPr spcFirstLastPara="1" wrap="square" lIns="68575" tIns="34275" rIns="68575" bIns="34275" anchor="t" anchorCtr="0">
            <a:noAutofit/>
          </a:bodyPr>
          <a:lstStyle/>
          <a:p>
            <a:pPr marL="0" lvl="0" indent="0" rtl="0">
              <a:lnSpc>
                <a:spcPct val="115000"/>
              </a:lnSpc>
              <a:spcBef>
                <a:spcPts val="0"/>
              </a:spcBef>
              <a:spcAft>
                <a:spcPts val="0"/>
              </a:spcAft>
              <a:buSzPts val="1100"/>
              <a:buNone/>
            </a:pPr>
            <a:r>
              <a:rPr lang="en" sz="2000" b="1">
                <a:solidFill>
                  <a:srgbClr val="FFFFFF"/>
                </a:solidFill>
              </a:rPr>
              <a:t>Read unlimited use titles with no check out periods</a:t>
            </a:r>
            <a:endParaRPr sz="20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spcBef>
                <a:spcPts val="0"/>
              </a:spcBef>
              <a:spcAft>
                <a:spcPts val="0"/>
              </a:spcAft>
              <a:buNone/>
            </a:pPr>
            <a:endParaRPr sz="150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500">
              <a:solidFill>
                <a:schemeClr val="lt1"/>
              </a:solidFill>
              <a:latin typeface="Arial Black"/>
              <a:ea typeface="Arial Black"/>
              <a:cs typeface="Arial Black"/>
              <a:sym typeface="Arial Black"/>
            </a:endParaRPr>
          </a:p>
        </p:txBody>
      </p:sp>
      <p:pic>
        <p:nvPicPr>
          <p:cNvPr id="499" name="Shape 499"/>
          <p:cNvPicPr preferRelativeResize="0"/>
          <p:nvPr/>
        </p:nvPicPr>
        <p:blipFill>
          <a:blip r:embed="rId3">
            <a:alphaModFix/>
          </a:blip>
          <a:stretch>
            <a:fillRect/>
          </a:stretch>
        </p:blipFill>
        <p:spPr>
          <a:xfrm>
            <a:off x="533400" y="1689524"/>
            <a:ext cx="8077200" cy="456247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Shape 504"/>
          <p:cNvSpPr txBox="1">
            <a:spLocks noGrp="1"/>
          </p:cNvSpPr>
          <p:nvPr>
            <p:ph type="title" idx="4294967295"/>
          </p:nvPr>
        </p:nvSpPr>
        <p:spPr>
          <a:xfrm>
            <a:off x="533392" y="247100"/>
            <a:ext cx="75987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Read: Biblioboard</a:t>
            </a:r>
            <a:endParaRPr sz="3000" b="0" i="0" u="none" strike="noStrike" cap="none">
              <a:solidFill>
                <a:schemeClr val="lt1"/>
              </a:solidFill>
              <a:latin typeface="Arial Black"/>
              <a:ea typeface="Arial Black"/>
              <a:cs typeface="Arial Black"/>
              <a:sym typeface="Arial Black"/>
            </a:endParaRPr>
          </a:p>
        </p:txBody>
      </p:sp>
      <p:pic>
        <p:nvPicPr>
          <p:cNvPr id="505" name="Shape 505"/>
          <p:cNvPicPr preferRelativeResize="0"/>
          <p:nvPr/>
        </p:nvPicPr>
        <p:blipFill>
          <a:blip r:embed="rId3">
            <a:alphaModFix/>
          </a:blip>
          <a:stretch>
            <a:fillRect/>
          </a:stretch>
        </p:blipFill>
        <p:spPr>
          <a:xfrm>
            <a:off x="597338" y="1663425"/>
            <a:ext cx="7949323" cy="3943524"/>
          </a:xfrm>
          <a:prstGeom prst="rect">
            <a:avLst/>
          </a:prstGeom>
          <a:noFill/>
          <a:ln>
            <a:noFill/>
          </a:ln>
        </p:spPr>
      </p:pic>
      <p:sp>
        <p:nvSpPr>
          <p:cNvPr id="506" name="Shape 506"/>
          <p:cNvSpPr txBox="1"/>
          <p:nvPr/>
        </p:nvSpPr>
        <p:spPr>
          <a:xfrm>
            <a:off x="7395575" y="4504150"/>
            <a:ext cx="5496600" cy="6414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10"/>
        <p:cNvGrpSpPr/>
        <p:nvPr/>
      </p:nvGrpSpPr>
      <p:grpSpPr>
        <a:xfrm>
          <a:off x="0" y="0"/>
          <a:ext cx="0" cy="0"/>
          <a:chOff x="0" y="0"/>
          <a:chExt cx="0" cy="0"/>
        </a:xfrm>
      </p:grpSpPr>
      <p:sp>
        <p:nvSpPr>
          <p:cNvPr id="511" name="Shape 511"/>
          <p:cNvSpPr txBox="1">
            <a:spLocks noGrp="1"/>
          </p:cNvSpPr>
          <p:nvPr>
            <p:ph type="title" idx="4294967295"/>
          </p:nvPr>
        </p:nvSpPr>
        <p:spPr>
          <a:xfrm>
            <a:off x="522817" y="227875"/>
            <a:ext cx="75987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Why We’re Excited</a:t>
            </a:r>
            <a:endParaRPr sz="3000" b="0" i="0" u="none" strike="noStrike" cap="none">
              <a:solidFill>
                <a:schemeClr val="lt1"/>
              </a:solidFill>
              <a:latin typeface="Arial Black"/>
              <a:ea typeface="Arial Black"/>
              <a:cs typeface="Arial Black"/>
              <a:sym typeface="Arial Black"/>
            </a:endParaRPr>
          </a:p>
        </p:txBody>
      </p:sp>
      <p:sp>
        <p:nvSpPr>
          <p:cNvPr id="513" name="Shape 513"/>
          <p:cNvSpPr txBox="1"/>
          <p:nvPr/>
        </p:nvSpPr>
        <p:spPr>
          <a:xfrm>
            <a:off x="522825" y="969800"/>
            <a:ext cx="8352900" cy="3749100"/>
          </a:xfrm>
          <a:prstGeom prst="rect">
            <a:avLst/>
          </a:prstGeom>
          <a:noFill/>
          <a:ln>
            <a:noFill/>
          </a:ln>
        </p:spPr>
        <p:txBody>
          <a:bodyPr spcFirstLastPara="1" wrap="square" lIns="68575" tIns="34275" rIns="68575" bIns="34275" anchor="t" anchorCtr="0">
            <a:noAutofit/>
          </a:bodyPr>
          <a:lstStyle/>
          <a:p>
            <a:pPr marL="457200" lvl="0" indent="-355600" rtl="0">
              <a:lnSpc>
                <a:spcPct val="115000"/>
              </a:lnSpc>
              <a:spcBef>
                <a:spcPts val="700"/>
              </a:spcBef>
              <a:spcAft>
                <a:spcPts val="0"/>
              </a:spcAft>
              <a:buClr>
                <a:srgbClr val="FFFFFF"/>
              </a:buClr>
              <a:buSzPts val="2000"/>
              <a:buChar char="●"/>
            </a:pPr>
            <a:r>
              <a:rPr lang="en" sz="2000" b="1">
                <a:solidFill>
                  <a:srgbClr val="FFFFFF"/>
                </a:solidFill>
              </a:rPr>
              <a:t>Now we can add work of local authors to our </a:t>
            </a:r>
            <a:br>
              <a:rPr lang="en" sz="2000" b="1">
                <a:solidFill>
                  <a:srgbClr val="FFFFFF"/>
                </a:solidFill>
              </a:rPr>
            </a:br>
            <a:r>
              <a:rPr lang="en" sz="2000" b="1">
                <a:solidFill>
                  <a:srgbClr val="FFFFFF"/>
                </a:solidFill>
              </a:rPr>
              <a:t>collections and give readers access to local content.</a:t>
            </a:r>
            <a:endParaRPr sz="2000" b="1">
              <a:solidFill>
                <a:srgbClr val="FFFFFF"/>
              </a:solidFill>
            </a:endParaRPr>
          </a:p>
          <a:p>
            <a:pPr marL="457200" lvl="0" indent="-355600" rtl="0">
              <a:lnSpc>
                <a:spcPct val="115000"/>
              </a:lnSpc>
              <a:spcBef>
                <a:spcPts val="0"/>
              </a:spcBef>
              <a:spcAft>
                <a:spcPts val="0"/>
              </a:spcAft>
              <a:buClr>
                <a:srgbClr val="FFFFFF"/>
              </a:buClr>
              <a:buSzPts val="2000"/>
              <a:buChar char="●"/>
            </a:pPr>
            <a:r>
              <a:rPr lang="en" sz="2000" b="1">
                <a:solidFill>
                  <a:srgbClr val="FFFFFF"/>
                </a:solidFill>
              </a:rPr>
              <a:t>Self-publishing is increasingly common, </a:t>
            </a:r>
            <a:br>
              <a:rPr lang="en" sz="2000" b="1">
                <a:solidFill>
                  <a:srgbClr val="FFFFFF"/>
                </a:solidFill>
              </a:rPr>
            </a:br>
            <a:r>
              <a:rPr lang="en" sz="2000" b="1">
                <a:solidFill>
                  <a:srgbClr val="FFFFFF"/>
                </a:solidFill>
              </a:rPr>
              <a:t>and libraries should play a role.</a:t>
            </a:r>
            <a:endParaRPr sz="2000" b="1">
              <a:solidFill>
                <a:srgbClr val="FFFFFF"/>
              </a:solidFill>
            </a:endParaRPr>
          </a:p>
          <a:p>
            <a:pPr marL="457200" lvl="0" indent="-355600" rtl="0">
              <a:lnSpc>
                <a:spcPct val="115000"/>
              </a:lnSpc>
              <a:spcBef>
                <a:spcPts val="0"/>
              </a:spcBef>
              <a:spcAft>
                <a:spcPts val="0"/>
              </a:spcAft>
              <a:buClr>
                <a:srgbClr val="FFFFFF"/>
              </a:buClr>
              <a:buSzPts val="2000"/>
              <a:buChar char="●"/>
            </a:pPr>
            <a:r>
              <a:rPr lang="en" sz="2000" b="1">
                <a:solidFill>
                  <a:srgbClr val="FFFFFF"/>
                </a:solidFill>
              </a:rPr>
              <a:t>Libraries as places of content creation, </a:t>
            </a:r>
            <a:br>
              <a:rPr lang="en" sz="2000" b="1">
                <a:solidFill>
                  <a:srgbClr val="FFFFFF"/>
                </a:solidFill>
              </a:rPr>
            </a:br>
            <a:r>
              <a:rPr lang="en" sz="2000" b="1">
                <a:solidFill>
                  <a:srgbClr val="FFFFFF"/>
                </a:solidFill>
              </a:rPr>
              <a:t>not just consumption.</a:t>
            </a:r>
            <a:endParaRPr sz="2000" b="1">
              <a:solidFill>
                <a:srgbClr val="FFFFFF"/>
              </a:solidFill>
            </a:endParaRPr>
          </a:p>
          <a:p>
            <a:pPr marL="457200" lvl="0" indent="-355600" rtl="0">
              <a:lnSpc>
                <a:spcPct val="115000"/>
              </a:lnSpc>
              <a:spcBef>
                <a:spcPts val="0"/>
              </a:spcBef>
              <a:spcAft>
                <a:spcPts val="0"/>
              </a:spcAft>
              <a:buClr>
                <a:srgbClr val="FFFFFF"/>
              </a:buClr>
              <a:buSzPts val="2000"/>
              <a:buChar char="●"/>
            </a:pPr>
            <a:r>
              <a:rPr lang="en" sz="2000" b="1">
                <a:solidFill>
                  <a:srgbClr val="FFFFFF"/>
                </a:solidFill>
              </a:rPr>
              <a:t>Ability to serve as archive of </a:t>
            </a:r>
            <a:br>
              <a:rPr lang="en" sz="2000" b="1">
                <a:solidFill>
                  <a:srgbClr val="FFFFFF"/>
                </a:solidFill>
              </a:rPr>
            </a:br>
            <a:r>
              <a:rPr lang="en" sz="2000" b="1">
                <a:solidFill>
                  <a:srgbClr val="FFFFFF"/>
                </a:solidFill>
              </a:rPr>
              <a:t>community history.</a:t>
            </a:r>
            <a:endParaRPr sz="2000" b="1">
              <a:solidFill>
                <a:srgbClr val="FFFFFF"/>
              </a:solidFill>
            </a:endParaRPr>
          </a:p>
          <a:p>
            <a:pPr marL="0" lvl="0" indent="0" rtl="0">
              <a:lnSpc>
                <a:spcPct val="115000"/>
              </a:lnSpc>
              <a:spcBef>
                <a:spcPts val="60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spcBef>
                <a:spcPts val="0"/>
              </a:spcBef>
              <a:spcAft>
                <a:spcPts val="0"/>
              </a:spcAft>
              <a:buNone/>
            </a:pPr>
            <a:endParaRPr sz="180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800">
              <a:solidFill>
                <a:schemeClr val="lt1"/>
              </a:solidFill>
              <a:latin typeface="Arial Black"/>
              <a:ea typeface="Arial Black"/>
              <a:cs typeface="Arial Black"/>
              <a:sym typeface="Arial Black"/>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Shape 518"/>
          <p:cNvSpPr txBox="1">
            <a:spLocks noGrp="1"/>
          </p:cNvSpPr>
          <p:nvPr>
            <p:ph type="title" idx="4294967295"/>
          </p:nvPr>
        </p:nvSpPr>
        <p:spPr>
          <a:xfrm>
            <a:off x="533392" y="247100"/>
            <a:ext cx="75987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Project Ideas</a:t>
            </a:r>
            <a:endParaRPr sz="3000" b="0" i="0" u="none" strike="noStrike" cap="none">
              <a:solidFill>
                <a:schemeClr val="lt1"/>
              </a:solidFill>
              <a:latin typeface="Arial Black"/>
              <a:ea typeface="Arial Black"/>
              <a:cs typeface="Arial Black"/>
              <a:sym typeface="Arial Black"/>
            </a:endParaRPr>
          </a:p>
        </p:txBody>
      </p:sp>
      <p:sp>
        <p:nvSpPr>
          <p:cNvPr id="519" name="Shape 519"/>
          <p:cNvSpPr txBox="1"/>
          <p:nvPr/>
        </p:nvSpPr>
        <p:spPr>
          <a:xfrm>
            <a:off x="533400" y="1039400"/>
            <a:ext cx="8077200" cy="3612600"/>
          </a:xfrm>
          <a:prstGeom prst="rect">
            <a:avLst/>
          </a:prstGeom>
          <a:noFill/>
          <a:ln>
            <a:noFill/>
          </a:ln>
        </p:spPr>
        <p:txBody>
          <a:bodyPr spcFirstLastPara="1" wrap="square" lIns="68575" tIns="34275" rIns="68575" bIns="34275" anchor="t" anchorCtr="0">
            <a:noAutofit/>
          </a:bodyPr>
          <a:lstStyle/>
          <a:p>
            <a:pPr marL="457200" lvl="0" indent="-381000" rtl="0">
              <a:lnSpc>
                <a:spcPct val="115000"/>
              </a:lnSpc>
              <a:spcBef>
                <a:spcPts val="700"/>
              </a:spcBef>
              <a:spcAft>
                <a:spcPts val="0"/>
              </a:spcAft>
              <a:buClr>
                <a:srgbClr val="FFFFFF"/>
              </a:buClr>
              <a:buSzPts val="2400"/>
              <a:buChar char="●"/>
            </a:pPr>
            <a:r>
              <a:rPr lang="en" sz="2400" b="1">
                <a:solidFill>
                  <a:srgbClr val="FFFFFF"/>
                </a:solidFill>
              </a:rPr>
              <a:t>Compilation of student work</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Anthologies by community groups</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Curated anthology or journal</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NaNoWriMo</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Conference proceedings</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Visual works – photographs, scanned letters, drawings</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Gifts</a:t>
            </a:r>
            <a:endParaRPr sz="1800" b="1">
              <a:solidFill>
                <a:srgbClr val="FFFFFF"/>
              </a:solidFill>
            </a:endParaRPr>
          </a:p>
          <a:p>
            <a:pPr marL="0" lvl="0" indent="0" rtl="0">
              <a:lnSpc>
                <a:spcPct val="115000"/>
              </a:lnSpc>
              <a:spcBef>
                <a:spcPts val="60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spcBef>
                <a:spcPts val="0"/>
              </a:spcBef>
              <a:spcAft>
                <a:spcPts val="0"/>
              </a:spcAft>
              <a:buNone/>
            </a:pPr>
            <a:endParaRPr sz="180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800">
              <a:solidFill>
                <a:schemeClr val="lt1"/>
              </a:solidFill>
              <a:latin typeface="Arial Black"/>
              <a:ea typeface="Arial Black"/>
              <a:cs typeface="Arial Black"/>
              <a:sym typeface="Arial Black"/>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Shape 524"/>
          <p:cNvSpPr txBox="1">
            <a:spLocks noGrp="1"/>
          </p:cNvSpPr>
          <p:nvPr>
            <p:ph type="title" idx="4294967295"/>
          </p:nvPr>
        </p:nvSpPr>
        <p:spPr>
          <a:xfrm>
            <a:off x="533392" y="247100"/>
            <a:ext cx="75987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For Writers</a:t>
            </a:r>
            <a:endParaRPr sz="3000" b="0" i="0" u="none" strike="noStrike" cap="none">
              <a:solidFill>
                <a:schemeClr val="lt1"/>
              </a:solidFill>
              <a:latin typeface="Arial Black"/>
              <a:ea typeface="Arial Black"/>
              <a:cs typeface="Arial Black"/>
              <a:sym typeface="Arial Black"/>
            </a:endParaRPr>
          </a:p>
        </p:txBody>
      </p:sp>
      <p:sp>
        <p:nvSpPr>
          <p:cNvPr id="525" name="Shape 525"/>
          <p:cNvSpPr txBox="1"/>
          <p:nvPr/>
        </p:nvSpPr>
        <p:spPr>
          <a:xfrm>
            <a:off x="533400" y="1039400"/>
            <a:ext cx="8077200" cy="3629700"/>
          </a:xfrm>
          <a:prstGeom prst="rect">
            <a:avLst/>
          </a:prstGeom>
          <a:noFill/>
          <a:ln>
            <a:noFill/>
          </a:ln>
        </p:spPr>
        <p:txBody>
          <a:bodyPr spcFirstLastPara="1" wrap="square" lIns="68575" tIns="34275" rIns="68575" bIns="34275" anchor="t" anchorCtr="0">
            <a:noAutofit/>
          </a:bodyPr>
          <a:lstStyle/>
          <a:p>
            <a:pPr marL="457200" lvl="0" indent="-381000" rtl="0">
              <a:lnSpc>
                <a:spcPct val="115000"/>
              </a:lnSpc>
              <a:spcBef>
                <a:spcPts val="700"/>
              </a:spcBef>
              <a:spcAft>
                <a:spcPts val="0"/>
              </a:spcAft>
              <a:buClr>
                <a:srgbClr val="FFFFFF"/>
              </a:buClr>
              <a:buSzPts val="2400"/>
              <a:buChar char="●"/>
            </a:pPr>
            <a:r>
              <a:rPr lang="en" sz="2400" b="1">
                <a:solidFill>
                  <a:srgbClr val="FFFFFF"/>
                </a:solidFill>
              </a:rPr>
              <a:t>Pressbooks can be stand alone tool</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Writers retain all rights to shared titles – most </a:t>
            </a:r>
            <a:br>
              <a:rPr lang="en" sz="2400" b="1">
                <a:solidFill>
                  <a:srgbClr val="FFFFFF"/>
                </a:solidFill>
              </a:rPr>
            </a:br>
            <a:r>
              <a:rPr lang="en" sz="2400" b="1">
                <a:solidFill>
                  <a:srgbClr val="FFFFFF"/>
                </a:solidFill>
              </a:rPr>
              <a:t>are selling elsewhere</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Link to purchase book in print</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Library users are book buyers</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Potential recognition in nationwide SELF-e Select collection</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Promote to writers’ groups</a:t>
            </a:r>
            <a:endParaRPr sz="2400" b="1">
              <a:solidFill>
                <a:srgbClr val="FFFFFF"/>
              </a:solidFill>
            </a:endParaRPr>
          </a:p>
          <a:p>
            <a:pPr marL="0" lvl="0" indent="0" rtl="0">
              <a:lnSpc>
                <a:spcPct val="115000"/>
              </a:lnSpc>
              <a:spcBef>
                <a:spcPts val="700"/>
              </a:spcBef>
              <a:spcAft>
                <a:spcPts val="0"/>
              </a:spcAft>
              <a:buSzPts val="1100"/>
              <a:buNone/>
            </a:pPr>
            <a:endParaRPr sz="1800">
              <a:solidFill>
                <a:srgbClr val="FFFFFF"/>
              </a:solidFill>
            </a:endParaRPr>
          </a:p>
          <a:p>
            <a:pPr marL="0" lvl="0" indent="0" rtl="0">
              <a:lnSpc>
                <a:spcPct val="115000"/>
              </a:lnSpc>
              <a:spcBef>
                <a:spcPts val="60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spcBef>
                <a:spcPts val="0"/>
              </a:spcBef>
              <a:spcAft>
                <a:spcPts val="0"/>
              </a:spcAft>
              <a:buNone/>
            </a:pPr>
            <a:endParaRPr sz="180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800">
              <a:solidFill>
                <a:schemeClr val="lt1"/>
              </a:solidFill>
              <a:latin typeface="Arial Black"/>
              <a:ea typeface="Arial Black"/>
              <a:cs typeface="Arial Black"/>
              <a:sym typeface="Arial Black"/>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29"/>
        <p:cNvGrpSpPr/>
        <p:nvPr/>
      </p:nvGrpSpPr>
      <p:grpSpPr>
        <a:xfrm>
          <a:off x="0" y="0"/>
          <a:ext cx="0" cy="0"/>
          <a:chOff x="0" y="0"/>
          <a:chExt cx="0" cy="0"/>
        </a:xfrm>
      </p:grpSpPr>
      <p:sp>
        <p:nvSpPr>
          <p:cNvPr id="530" name="Shape 530"/>
          <p:cNvSpPr txBox="1">
            <a:spLocks noGrp="1"/>
          </p:cNvSpPr>
          <p:nvPr>
            <p:ph type="title" idx="4294967295"/>
          </p:nvPr>
        </p:nvSpPr>
        <p:spPr>
          <a:xfrm>
            <a:off x="533392" y="247100"/>
            <a:ext cx="75987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Author Contest</a:t>
            </a:r>
            <a:endParaRPr sz="3000" b="0" i="0" u="none" strike="noStrike" cap="none">
              <a:solidFill>
                <a:schemeClr val="lt1"/>
              </a:solidFill>
              <a:latin typeface="Arial Black"/>
              <a:ea typeface="Arial Black"/>
              <a:cs typeface="Arial Black"/>
              <a:sym typeface="Arial Black"/>
            </a:endParaRPr>
          </a:p>
        </p:txBody>
      </p:sp>
      <p:sp>
        <p:nvSpPr>
          <p:cNvPr id="531" name="Shape 531"/>
          <p:cNvSpPr txBox="1"/>
          <p:nvPr/>
        </p:nvSpPr>
        <p:spPr>
          <a:xfrm>
            <a:off x="533400" y="1039400"/>
            <a:ext cx="8077200" cy="3015300"/>
          </a:xfrm>
          <a:prstGeom prst="rect">
            <a:avLst/>
          </a:prstGeom>
          <a:noFill/>
          <a:ln>
            <a:noFill/>
          </a:ln>
        </p:spPr>
        <p:txBody>
          <a:bodyPr spcFirstLastPara="1" wrap="square" lIns="68575" tIns="34275" rIns="68575" bIns="34275" anchor="t" anchorCtr="0">
            <a:noAutofit/>
          </a:bodyPr>
          <a:lstStyle/>
          <a:p>
            <a:pPr marL="457200" lvl="0" indent="-381000" rtl="0">
              <a:lnSpc>
                <a:spcPct val="115000"/>
              </a:lnSpc>
              <a:spcBef>
                <a:spcPts val="700"/>
              </a:spcBef>
              <a:spcAft>
                <a:spcPts val="0"/>
              </a:spcAft>
              <a:buClr>
                <a:srgbClr val="FFFFFF"/>
              </a:buClr>
              <a:buSzPts val="2400"/>
              <a:buChar char="●"/>
            </a:pPr>
            <a:r>
              <a:rPr lang="en" sz="2400" b="1">
                <a:solidFill>
                  <a:srgbClr val="FFFFFF"/>
                </a:solidFill>
              </a:rPr>
              <a:t>Fiction and YA categories</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Winners will receive $1,000 and will be </a:t>
            </a:r>
            <a:br>
              <a:rPr lang="en" sz="2400" b="1">
                <a:solidFill>
                  <a:srgbClr val="FFFFFF"/>
                </a:solidFill>
              </a:rPr>
            </a:br>
            <a:r>
              <a:rPr lang="en" sz="2400" b="1">
                <a:solidFill>
                  <a:srgbClr val="FFFFFF"/>
                </a:solidFill>
              </a:rPr>
              <a:t>featured in Library Journal</a:t>
            </a:r>
            <a:endParaRPr sz="2400" b="1">
              <a:solidFill>
                <a:srgbClr val="FFFFFF"/>
              </a:solidFill>
            </a:endParaRPr>
          </a:p>
          <a:p>
            <a:pPr marL="457200" lvl="0" indent="-381000" rtl="0">
              <a:lnSpc>
                <a:spcPct val="115000"/>
              </a:lnSpc>
              <a:spcBef>
                <a:spcPts val="0"/>
              </a:spcBef>
              <a:spcAft>
                <a:spcPts val="0"/>
              </a:spcAft>
              <a:buClr>
                <a:srgbClr val="FFFFFF"/>
              </a:buClr>
              <a:buSzPts val="2400"/>
              <a:buChar char="●"/>
            </a:pPr>
            <a:r>
              <a:rPr lang="en" sz="2400" b="1">
                <a:solidFill>
                  <a:srgbClr val="FFFFFF"/>
                </a:solidFill>
              </a:rPr>
              <a:t>Accepting submissions </a:t>
            </a:r>
            <a:br>
              <a:rPr lang="en" sz="2400" b="1">
                <a:solidFill>
                  <a:srgbClr val="FFFFFF"/>
                </a:solidFill>
              </a:rPr>
            </a:br>
            <a:r>
              <a:rPr lang="en" sz="2400" b="1">
                <a:solidFill>
                  <a:srgbClr val="FFFFFF"/>
                </a:solidFill>
              </a:rPr>
              <a:t>April-June 2018</a:t>
            </a:r>
            <a:endParaRPr sz="2400" b="1">
              <a:solidFill>
                <a:srgbClr val="FFFFFF"/>
              </a:solidFill>
            </a:endParaRPr>
          </a:p>
          <a:p>
            <a:pPr marL="0" lvl="0" indent="0" rtl="0">
              <a:lnSpc>
                <a:spcPct val="115000"/>
              </a:lnSpc>
              <a:spcBef>
                <a:spcPts val="700"/>
              </a:spcBef>
              <a:spcAft>
                <a:spcPts val="0"/>
              </a:spcAft>
              <a:buSzPts val="1100"/>
              <a:buNone/>
            </a:pPr>
            <a:endParaRPr sz="1800">
              <a:solidFill>
                <a:srgbClr val="FFFFFF"/>
              </a:solidFill>
            </a:endParaRPr>
          </a:p>
          <a:p>
            <a:pPr marL="0" lvl="0" indent="0" rtl="0">
              <a:lnSpc>
                <a:spcPct val="115000"/>
              </a:lnSpc>
              <a:spcBef>
                <a:spcPts val="60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spcBef>
                <a:spcPts val="0"/>
              </a:spcBef>
              <a:spcAft>
                <a:spcPts val="0"/>
              </a:spcAft>
              <a:buNone/>
            </a:pPr>
            <a:endParaRPr sz="180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800">
              <a:solidFill>
                <a:schemeClr val="lt1"/>
              </a:solidFill>
              <a:latin typeface="Arial Black"/>
              <a:ea typeface="Arial Black"/>
              <a:cs typeface="Arial Black"/>
              <a:sym typeface="Arial Black"/>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Shape 537"/>
          <p:cNvSpPr txBox="1">
            <a:spLocks noGrp="1"/>
          </p:cNvSpPr>
          <p:nvPr>
            <p:ph type="title" idx="4294967295"/>
          </p:nvPr>
        </p:nvSpPr>
        <p:spPr>
          <a:xfrm>
            <a:off x="533400" y="399505"/>
            <a:ext cx="7598700" cy="8292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a:latin typeface="Arial Black"/>
                <a:ea typeface="Arial Black"/>
                <a:cs typeface="Arial Black"/>
                <a:sym typeface="Arial Black"/>
              </a:rPr>
              <a:t>Thank you to our contributing libraries</a:t>
            </a:r>
            <a:endParaRPr sz="2700" b="0" i="0" u="none" strike="noStrike" cap="none">
              <a:solidFill>
                <a:schemeClr val="lt1"/>
              </a:solidFill>
              <a:latin typeface="Arial Black"/>
              <a:ea typeface="Arial Black"/>
              <a:cs typeface="Arial Black"/>
              <a:sym typeface="Arial Black"/>
            </a:endParaRPr>
          </a:p>
        </p:txBody>
      </p:sp>
      <p:sp>
        <p:nvSpPr>
          <p:cNvPr id="538" name="Shape 538"/>
          <p:cNvSpPr txBox="1"/>
          <p:nvPr/>
        </p:nvSpPr>
        <p:spPr>
          <a:xfrm>
            <a:off x="409125" y="1468600"/>
            <a:ext cx="4024500" cy="3297000"/>
          </a:xfrm>
          <a:prstGeom prst="rect">
            <a:avLst/>
          </a:prstGeom>
          <a:noFill/>
          <a:ln>
            <a:noFill/>
          </a:ln>
        </p:spPr>
        <p:txBody>
          <a:bodyPr spcFirstLastPara="1" wrap="square" lIns="68575" tIns="34275" rIns="68575" bIns="34275" anchor="t" anchorCtr="0">
            <a:noAutofit/>
          </a:bodyPr>
          <a:lstStyle/>
          <a:p>
            <a:pPr marL="457200" lvl="0" indent="-342900" rtl="0">
              <a:lnSpc>
                <a:spcPct val="115000"/>
              </a:lnSpc>
              <a:spcBef>
                <a:spcPts val="700"/>
              </a:spcBef>
              <a:spcAft>
                <a:spcPts val="0"/>
              </a:spcAft>
              <a:buClr>
                <a:schemeClr val="lt1"/>
              </a:buClr>
              <a:buSzPts val="1800"/>
              <a:buChar char="●"/>
            </a:pPr>
            <a:r>
              <a:rPr lang="en" sz="1800" b="1">
                <a:solidFill>
                  <a:schemeClr val="lt1"/>
                </a:solidFill>
              </a:rPr>
              <a:t>MELSA and CRPLSA </a:t>
            </a:r>
            <a:endParaRPr sz="1800" b="1">
              <a:solidFill>
                <a:schemeClr val="lt1"/>
              </a:solidFill>
            </a:endParaRPr>
          </a:p>
          <a:p>
            <a:pPr marL="457200" lvl="0" indent="-342900" rtl="0">
              <a:lnSpc>
                <a:spcPct val="115000"/>
              </a:lnSpc>
              <a:spcBef>
                <a:spcPts val="0"/>
              </a:spcBef>
              <a:spcAft>
                <a:spcPts val="0"/>
              </a:spcAft>
              <a:buClr>
                <a:schemeClr val="lt1"/>
              </a:buClr>
              <a:buSzPts val="1800"/>
              <a:buChar char="●"/>
            </a:pPr>
            <a:r>
              <a:rPr lang="en" sz="1800" b="1">
                <a:solidFill>
                  <a:schemeClr val="lt1"/>
                </a:solidFill>
              </a:rPr>
              <a:t>Minitex</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Macalester College </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Augsburg University </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UMN Morris</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Mankato State University</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Gustavus Adolphus College</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Bethany Lutheran College</a:t>
            </a:r>
            <a:endParaRPr sz="1800" b="1">
              <a:solidFill>
                <a:srgbClr val="FFFFFF"/>
              </a:solidFill>
            </a:endParaRPr>
          </a:p>
          <a:p>
            <a:pPr marL="0" marR="0" lvl="0" indent="0" algn="l" rtl="0">
              <a:spcBef>
                <a:spcPts val="600"/>
              </a:spcBef>
              <a:spcAft>
                <a:spcPts val="0"/>
              </a:spcAft>
              <a:buNone/>
            </a:pPr>
            <a:endParaRPr sz="1800">
              <a:solidFill>
                <a:schemeClr val="lt1"/>
              </a:solidFill>
              <a:latin typeface="Arial Black"/>
              <a:ea typeface="Arial Black"/>
              <a:cs typeface="Arial Black"/>
              <a:sym typeface="Arial Black"/>
            </a:endParaRPr>
          </a:p>
        </p:txBody>
      </p:sp>
      <p:sp>
        <p:nvSpPr>
          <p:cNvPr id="539" name="Shape 539"/>
          <p:cNvSpPr txBox="1"/>
          <p:nvPr/>
        </p:nvSpPr>
        <p:spPr>
          <a:xfrm>
            <a:off x="4433625" y="1407100"/>
            <a:ext cx="4085100" cy="3358500"/>
          </a:xfrm>
          <a:prstGeom prst="rect">
            <a:avLst/>
          </a:prstGeom>
          <a:noFill/>
          <a:ln>
            <a:noFill/>
          </a:ln>
        </p:spPr>
        <p:txBody>
          <a:bodyPr spcFirstLastPara="1" wrap="square" lIns="68575" tIns="34275" rIns="68575" bIns="34275" anchor="t" anchorCtr="0">
            <a:noAutofit/>
          </a:bodyPr>
          <a:lstStyle/>
          <a:p>
            <a:pPr marL="457200" lvl="0" indent="-342900" rtl="0">
              <a:lnSpc>
                <a:spcPct val="115000"/>
              </a:lnSpc>
              <a:spcBef>
                <a:spcPts val="700"/>
              </a:spcBef>
              <a:spcAft>
                <a:spcPts val="0"/>
              </a:spcAft>
              <a:buClr>
                <a:srgbClr val="FFFFFF"/>
              </a:buClr>
              <a:buSzPts val="1800"/>
              <a:buChar char="●"/>
            </a:pPr>
            <a:r>
              <a:rPr lang="en" sz="1800" b="1">
                <a:solidFill>
                  <a:srgbClr val="FFFFFF"/>
                </a:solidFill>
              </a:rPr>
              <a:t>Cooperating Libraries in Consortium (CLIC)</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Northwestern University</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College of St. Ben’s / St. John’s University </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Winona State University </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Hamline  University</a:t>
            </a:r>
            <a:endParaRPr sz="1800" b="1">
              <a:solidFill>
                <a:srgbClr val="FFFFFF"/>
              </a:solidFill>
            </a:endParaRPr>
          </a:p>
          <a:p>
            <a:pPr marL="457200" lvl="0" indent="-342900" rtl="0">
              <a:lnSpc>
                <a:spcPct val="115000"/>
              </a:lnSpc>
              <a:spcBef>
                <a:spcPts val="0"/>
              </a:spcBef>
              <a:spcAft>
                <a:spcPts val="0"/>
              </a:spcAft>
              <a:buClr>
                <a:srgbClr val="FFFFFF"/>
              </a:buClr>
              <a:buSzPts val="1800"/>
              <a:buChar char="●"/>
            </a:pPr>
            <a:r>
              <a:rPr lang="en" sz="1800" b="1">
                <a:solidFill>
                  <a:srgbClr val="FFFFFF"/>
                </a:solidFill>
              </a:rPr>
              <a:t>Concordia College </a:t>
            </a:r>
            <a:endParaRPr sz="1800" b="1">
              <a:solidFill>
                <a:srgbClr val="FFFFFF"/>
              </a:solidFill>
            </a:endParaRPr>
          </a:p>
          <a:p>
            <a:pPr marL="0" lvl="0" indent="0" rtl="0">
              <a:lnSpc>
                <a:spcPct val="115000"/>
              </a:lnSpc>
              <a:spcBef>
                <a:spcPts val="700"/>
              </a:spcBef>
              <a:spcAft>
                <a:spcPts val="0"/>
              </a:spcAft>
              <a:buSzPts val="1100"/>
              <a:buNone/>
            </a:pPr>
            <a:endParaRPr sz="1800">
              <a:solidFill>
                <a:srgbClr val="FFFFFF"/>
              </a:solidFill>
            </a:endParaRPr>
          </a:p>
          <a:p>
            <a:pPr marL="0" lvl="0" indent="0" rtl="0">
              <a:lnSpc>
                <a:spcPct val="115000"/>
              </a:lnSpc>
              <a:spcBef>
                <a:spcPts val="60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spcBef>
                <a:spcPts val="0"/>
              </a:spcBef>
              <a:spcAft>
                <a:spcPts val="0"/>
              </a:spcAft>
              <a:buNone/>
            </a:pPr>
            <a:endParaRPr sz="180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800">
              <a:solidFill>
                <a:schemeClr val="lt1"/>
              </a:solidFill>
              <a:latin typeface="Arial Black"/>
              <a:ea typeface="Arial Black"/>
              <a:cs typeface="Arial Black"/>
              <a:sym typeface="Arial Black"/>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5" name="Shape 545"/>
          <p:cNvSpPr txBox="1">
            <a:spLocks noGrp="1"/>
          </p:cNvSpPr>
          <p:nvPr>
            <p:ph type="title" idx="4294967295"/>
          </p:nvPr>
        </p:nvSpPr>
        <p:spPr>
          <a:xfrm>
            <a:off x="285750" y="742875"/>
            <a:ext cx="7812900" cy="8292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“Human sacrifice! Dogs and cats living together!</a:t>
            </a:r>
            <a:endParaRPr sz="3000" b="0" i="0" u="none" strike="noStrike" cap="none">
              <a:solidFill>
                <a:schemeClr val="lt1"/>
              </a:solidFill>
              <a:latin typeface="Arial Black"/>
              <a:ea typeface="Arial Black"/>
              <a:cs typeface="Arial Black"/>
              <a:sym typeface="Arial Black"/>
            </a:endParaRPr>
          </a:p>
        </p:txBody>
      </p:sp>
      <p:sp>
        <p:nvSpPr>
          <p:cNvPr id="546" name="Shape 546"/>
          <p:cNvSpPr txBox="1">
            <a:spLocks noGrp="1"/>
          </p:cNvSpPr>
          <p:nvPr>
            <p:ph type="title" idx="4294967295"/>
          </p:nvPr>
        </p:nvSpPr>
        <p:spPr>
          <a:xfrm>
            <a:off x="1513500" y="3547625"/>
            <a:ext cx="7488600" cy="8292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2700"/>
              <a:buFont typeface="Arial Black"/>
              <a:buNone/>
            </a:pPr>
            <a:r>
              <a:rPr lang="en" sz="3000">
                <a:latin typeface="Arial Black"/>
                <a:ea typeface="Arial Black"/>
                <a:cs typeface="Arial Black"/>
                <a:sym typeface="Arial Black"/>
              </a:rPr>
              <a:t>Mass hysteria!”</a:t>
            </a:r>
            <a:endParaRPr sz="3000" b="0" i="0" u="none" strike="noStrike" cap="none">
              <a:solidFill>
                <a:schemeClr val="lt1"/>
              </a:solidFill>
              <a:latin typeface="Arial Black"/>
              <a:ea typeface="Arial Black"/>
              <a:cs typeface="Arial Black"/>
              <a:sym typeface="Arial Black"/>
            </a:endParaRPr>
          </a:p>
        </p:txBody>
      </p:sp>
      <p:sp>
        <p:nvSpPr>
          <p:cNvPr id="547" name="Shape 547"/>
          <p:cNvSpPr txBox="1">
            <a:spLocks noGrp="1"/>
          </p:cNvSpPr>
          <p:nvPr>
            <p:ph type="title" idx="4294967295"/>
          </p:nvPr>
        </p:nvSpPr>
        <p:spPr>
          <a:xfrm>
            <a:off x="797500" y="4432450"/>
            <a:ext cx="7488600" cy="657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2700"/>
              <a:buFont typeface="Arial Black"/>
              <a:buNone/>
            </a:pPr>
            <a:r>
              <a:rPr lang="en" sz="2400">
                <a:latin typeface="Arial Black"/>
                <a:ea typeface="Arial Black"/>
                <a:cs typeface="Arial Black"/>
                <a:sym typeface="Arial Black"/>
              </a:rPr>
              <a:t>...and libraries supporting self-publishing</a:t>
            </a:r>
            <a:endParaRPr sz="2400" b="0" i="0" u="none" strike="noStrike" cap="none">
              <a:solidFill>
                <a:schemeClr val="lt1"/>
              </a:solidFill>
              <a:latin typeface="Arial Black"/>
              <a:ea typeface="Arial Black"/>
              <a:cs typeface="Arial Black"/>
              <a:sym typeface="Arial Black"/>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Shape 552"/>
          <p:cNvSpPr txBox="1">
            <a:spLocks noGrp="1"/>
          </p:cNvSpPr>
          <p:nvPr>
            <p:ph type="title" idx="4294967295"/>
          </p:nvPr>
        </p:nvSpPr>
        <p:spPr>
          <a:xfrm>
            <a:off x="301617" y="260425"/>
            <a:ext cx="7598700" cy="1092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2700"/>
              <a:buFont typeface="Arial Black"/>
              <a:buNone/>
            </a:pPr>
            <a:r>
              <a:rPr lang="en">
                <a:latin typeface="Arial Black"/>
                <a:ea typeface="Arial Black"/>
                <a:cs typeface="Arial Black"/>
                <a:sym typeface="Arial Black"/>
              </a:rPr>
              <a:t>Who you gonna call?  </a:t>
            </a:r>
            <a:endParaRPr>
              <a:latin typeface="Arial Black"/>
              <a:ea typeface="Arial Black"/>
              <a:cs typeface="Arial Black"/>
              <a:sym typeface="Arial Black"/>
            </a:endParaRPr>
          </a:p>
          <a:p>
            <a:pPr marL="0" marR="0" lvl="0" indent="0" algn="l" rtl="0">
              <a:spcBef>
                <a:spcPts val="0"/>
              </a:spcBef>
              <a:spcAft>
                <a:spcPts val="0"/>
              </a:spcAft>
              <a:buClr>
                <a:schemeClr val="lt1"/>
              </a:buClr>
              <a:buSzPts val="2700"/>
              <a:buFont typeface="Arial Black"/>
              <a:buNone/>
            </a:pPr>
            <a:r>
              <a:rPr lang="en">
                <a:latin typeface="Arial Black"/>
                <a:ea typeface="Arial Black"/>
                <a:cs typeface="Arial Black"/>
                <a:sym typeface="Arial Black"/>
              </a:rPr>
              <a:t>wE NEED TO RENAME HANDOUT -V H</a:t>
            </a:r>
            <a:endParaRPr sz="2700" b="0" i="0" u="none" strike="noStrike" cap="none">
              <a:solidFill>
                <a:schemeClr val="lt1"/>
              </a:solidFill>
              <a:latin typeface="Arial Black"/>
              <a:ea typeface="Arial Black"/>
              <a:cs typeface="Arial Black"/>
              <a:sym typeface="Arial Black"/>
            </a:endParaRPr>
          </a:p>
        </p:txBody>
      </p:sp>
      <p:sp>
        <p:nvSpPr>
          <p:cNvPr id="553" name="Shape 553"/>
          <p:cNvSpPr txBox="1"/>
          <p:nvPr/>
        </p:nvSpPr>
        <p:spPr>
          <a:xfrm>
            <a:off x="116175" y="1736100"/>
            <a:ext cx="4936800" cy="3015300"/>
          </a:xfrm>
          <a:prstGeom prst="rect">
            <a:avLst/>
          </a:prstGeom>
          <a:noFill/>
          <a:ln>
            <a:noFill/>
          </a:ln>
        </p:spPr>
        <p:txBody>
          <a:bodyPr spcFirstLastPara="1" wrap="square" lIns="68575" tIns="34275" rIns="68575" bIns="34275" anchor="t" anchorCtr="0">
            <a:noAutofit/>
          </a:bodyPr>
          <a:lstStyle/>
          <a:p>
            <a:pPr marL="0" lvl="0" indent="0" rtl="0">
              <a:lnSpc>
                <a:spcPct val="115000"/>
              </a:lnSpc>
              <a:spcBef>
                <a:spcPts val="700"/>
              </a:spcBef>
              <a:spcAft>
                <a:spcPts val="0"/>
              </a:spcAft>
              <a:buSzPts val="1100"/>
              <a:buNone/>
            </a:pPr>
            <a:r>
              <a:rPr lang="en" sz="1800">
                <a:solidFill>
                  <a:srgbClr val="FFFFFF"/>
                </a:solidFill>
              </a:rPr>
              <a:t>Andrea McKennan - </a:t>
            </a:r>
            <a:r>
              <a:rPr lang="en" sz="1800" u="sng">
                <a:solidFill>
                  <a:schemeClr val="hlink"/>
                </a:solidFill>
                <a:hlinkClick r:id="rId3"/>
              </a:rPr>
              <a:t>andrea@melsa.org</a:t>
            </a:r>
            <a:r>
              <a:rPr lang="en" sz="1800">
                <a:solidFill>
                  <a:srgbClr val="FFFFFF"/>
                </a:solidFill>
              </a:rPr>
              <a:t> </a:t>
            </a:r>
            <a:endParaRPr sz="1800" b="1">
              <a:solidFill>
                <a:srgbClr val="FFFFFF"/>
              </a:solidFill>
            </a:endParaRPr>
          </a:p>
          <a:p>
            <a:pPr marL="0" lvl="0" indent="0" rtl="0">
              <a:lnSpc>
                <a:spcPct val="80000"/>
              </a:lnSpc>
              <a:spcBef>
                <a:spcPts val="800"/>
              </a:spcBef>
              <a:spcAft>
                <a:spcPts val="0"/>
              </a:spcAft>
              <a:buClr>
                <a:schemeClr val="lt1"/>
              </a:buClr>
              <a:buSzPts val="1400"/>
              <a:buFont typeface="Arial"/>
              <a:buNone/>
            </a:pPr>
            <a:r>
              <a:rPr lang="en" sz="1800">
                <a:solidFill>
                  <a:schemeClr val="lt1"/>
                </a:solidFill>
              </a:rPr>
              <a:t>Shane Nackerud - </a:t>
            </a:r>
            <a:r>
              <a:rPr lang="en" sz="1800" u="sng">
                <a:solidFill>
                  <a:schemeClr val="hlink"/>
                </a:solidFill>
                <a:hlinkClick r:id="rId4"/>
              </a:rPr>
              <a:t>snackeru@umn.edu</a:t>
            </a:r>
            <a:endParaRPr sz="1800">
              <a:solidFill>
                <a:schemeClr val="lt1"/>
              </a:solidFill>
            </a:endParaRPr>
          </a:p>
          <a:p>
            <a:pPr marL="0" lvl="0" indent="0" rtl="0">
              <a:lnSpc>
                <a:spcPct val="80000"/>
              </a:lnSpc>
              <a:spcBef>
                <a:spcPts val="800"/>
              </a:spcBef>
              <a:spcAft>
                <a:spcPts val="0"/>
              </a:spcAft>
              <a:buClr>
                <a:schemeClr val="lt1"/>
              </a:buClr>
              <a:buSzPts val="1400"/>
              <a:buFont typeface="Arial"/>
              <a:buNone/>
            </a:pPr>
            <a:r>
              <a:rPr lang="en" sz="1800">
                <a:solidFill>
                  <a:schemeClr val="lt1"/>
                </a:solidFill>
              </a:rPr>
              <a:t>Valerie Horton - </a:t>
            </a:r>
            <a:r>
              <a:rPr lang="en" sz="1800" u="sng">
                <a:solidFill>
                  <a:schemeClr val="hlink"/>
                </a:solidFill>
                <a:hlinkClick r:id="rId5"/>
              </a:rPr>
              <a:t>vhorton@umn.edu</a:t>
            </a:r>
            <a:endParaRPr sz="1800">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0" lvl="0" indent="0" rtl="0">
              <a:lnSpc>
                <a:spcPct val="115000"/>
              </a:lnSpc>
              <a:spcBef>
                <a:spcPts val="0"/>
              </a:spcBef>
              <a:spcAft>
                <a:spcPts val="0"/>
              </a:spcAft>
              <a:buSzPts val="1100"/>
              <a:buNone/>
            </a:pPr>
            <a:endParaRPr sz="1800" b="1">
              <a:solidFill>
                <a:srgbClr val="FFFFFF"/>
              </a:solidFill>
            </a:endParaRPr>
          </a:p>
          <a:p>
            <a:pPr marL="330200" marR="330200" lvl="0" indent="0" algn="ctr" rtl="0">
              <a:lnSpc>
                <a:spcPct val="115000"/>
              </a:lnSpc>
              <a:spcBef>
                <a:spcPts val="0"/>
              </a:spcBef>
              <a:spcAft>
                <a:spcPts val="0"/>
              </a:spcAft>
              <a:buSzPts val="1100"/>
              <a:buNone/>
            </a:pPr>
            <a:r>
              <a:rPr lang="en" sz="2200" b="1">
                <a:solidFill>
                  <a:srgbClr val="FFFFFF"/>
                </a:solidFill>
              </a:rPr>
              <a:t>Handout: z.umn.edu/LTCbookbusters</a:t>
            </a:r>
            <a:r>
              <a:rPr lang="en" sz="2200" b="1">
                <a:solidFill>
                  <a:schemeClr val="dk1"/>
                </a:solidFill>
              </a:rPr>
              <a:t> </a:t>
            </a:r>
            <a:endParaRPr sz="2200" b="1">
              <a:solidFill>
                <a:schemeClr val="dk1"/>
              </a:solidFill>
            </a:endParaRPr>
          </a:p>
          <a:p>
            <a:pPr marL="330200" marR="330200" lvl="0" indent="0" algn="ctr" rtl="0">
              <a:lnSpc>
                <a:spcPct val="115000"/>
              </a:lnSpc>
              <a:spcBef>
                <a:spcPts val="7500"/>
              </a:spcBef>
              <a:spcAft>
                <a:spcPts val="0"/>
              </a:spcAft>
              <a:buClr>
                <a:schemeClr val="dk1"/>
              </a:buClr>
              <a:buSzPts val="1100"/>
              <a:buFont typeface="Arial"/>
              <a:buNone/>
            </a:pPr>
            <a:r>
              <a:rPr lang="en" sz="1800">
                <a:solidFill>
                  <a:srgbClr val="3687C5"/>
                </a:solidFill>
                <a:highlight>
                  <a:srgbClr val="EDEDED"/>
                </a:highlight>
              </a:rPr>
              <a:t> Copy</a:t>
            </a:r>
            <a:endParaRPr sz="1800">
              <a:solidFill>
                <a:srgbClr val="3687C5"/>
              </a:solidFill>
              <a:highlight>
                <a:srgbClr val="EDEDED"/>
              </a:highlight>
            </a:endParaRPr>
          </a:p>
          <a:p>
            <a:pPr marL="431800" marR="431800" lvl="0" indent="0" algn="ctr" rtl="0">
              <a:lnSpc>
                <a:spcPct val="142857"/>
              </a:lnSpc>
              <a:spcBef>
                <a:spcPts val="7500"/>
              </a:spcBef>
              <a:spcAft>
                <a:spcPts val="0"/>
              </a:spcAft>
              <a:buClr>
                <a:schemeClr val="dk1"/>
              </a:buClr>
              <a:buSzPts val="1100"/>
              <a:buFont typeface="Arial"/>
              <a:buNone/>
            </a:pPr>
            <a:endParaRPr sz="1050">
              <a:solidFill>
                <a:srgbClr val="3687C5"/>
              </a:solidFill>
              <a:highlight>
                <a:srgbClr val="EDEDED"/>
              </a:highlight>
            </a:endParaRPr>
          </a:p>
          <a:p>
            <a:pPr marL="0" lvl="0" indent="0" rtl="0">
              <a:lnSpc>
                <a:spcPct val="115000"/>
              </a:lnSpc>
              <a:spcBef>
                <a:spcPts val="7500"/>
              </a:spcBef>
              <a:spcAft>
                <a:spcPts val="0"/>
              </a:spcAft>
              <a:buSzPts val="1100"/>
              <a:buNone/>
            </a:pPr>
            <a:endParaRPr sz="1800" b="1">
              <a:solidFill>
                <a:srgbClr val="FFFFFF"/>
              </a:solidFill>
            </a:endParaRPr>
          </a:p>
          <a:p>
            <a:pPr marL="0" lvl="0" indent="0" rtl="0">
              <a:spcBef>
                <a:spcPts val="0"/>
              </a:spcBef>
              <a:spcAft>
                <a:spcPts val="0"/>
              </a:spcAft>
              <a:buNone/>
            </a:pPr>
            <a:endParaRPr sz="1800">
              <a:solidFill>
                <a:schemeClr val="lt1"/>
              </a:solidFill>
              <a:latin typeface="Arial Black"/>
              <a:ea typeface="Arial Black"/>
              <a:cs typeface="Arial Black"/>
              <a:sym typeface="Arial Black"/>
            </a:endParaRPr>
          </a:p>
          <a:p>
            <a:pPr marL="0" marR="0" lvl="0" indent="0" algn="l" rtl="0">
              <a:spcBef>
                <a:spcPts val="0"/>
              </a:spcBef>
              <a:spcAft>
                <a:spcPts val="0"/>
              </a:spcAft>
              <a:buNone/>
            </a:pPr>
            <a:endParaRPr sz="1800">
              <a:solidFill>
                <a:schemeClr val="lt1"/>
              </a:solidFill>
              <a:latin typeface="Arial Black"/>
              <a:ea typeface="Arial Black"/>
              <a:cs typeface="Arial Black"/>
              <a:sym typeface="Arial Black"/>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elestial">
  <a:themeElements>
    <a:clrScheme name="Celestial">
      <a:dk1>
        <a:srgbClr val="000000"/>
      </a:dk1>
      <a:lt1>
        <a:srgbClr val="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1489</Words>
  <Application>Microsoft Office PowerPoint</Application>
  <PresentationFormat>On-screen Show (16:9)</PresentationFormat>
  <Paragraphs>256</Paragraphs>
  <Slides>51</Slides>
  <Notes>51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51</vt:i4>
      </vt:variant>
    </vt:vector>
  </HeadingPairs>
  <TitlesOfParts>
    <vt:vector size="57" baseType="lpstr">
      <vt:lpstr>Times New Roman</vt:lpstr>
      <vt:lpstr>Arial</vt:lpstr>
      <vt:lpstr>Arial Black</vt:lpstr>
      <vt:lpstr>Calibri</vt:lpstr>
      <vt:lpstr>Simple Light</vt:lpstr>
      <vt:lpstr>Celestial</vt:lpstr>
      <vt:lpstr>BOOKBUSTERS </vt:lpstr>
      <vt:lpstr>PowerPoint Presentation</vt:lpstr>
      <vt:lpstr>Libraries have always been “into” publishing...</vt:lpstr>
      <vt:lpstr>PowerPoint Presentation</vt:lpstr>
      <vt:lpstr>PUBLISHING IN ACADEMIC LIBRARIES</vt:lpstr>
      <vt:lpstr>Self Publishing Is Exploding</vt:lpstr>
      <vt:lpstr>PowerPoint Presentation</vt:lpstr>
      <vt:lpstr> PUBLISHING IS IN DISRUPTION - </vt:lpstr>
      <vt:lpstr> MN Libraries are offering the first statewide, geolocated Pressbooks installation</vt:lpstr>
      <vt:lpstr>PowerPoint Presentation</vt:lpstr>
      <vt:lpstr>MLPP GROWING FAST</vt:lpstr>
      <vt:lpstr>PowerPoint Presentation</vt:lpstr>
      <vt:lpstr>A Tool for Creativity</vt:lpstr>
      <vt:lpstr>Creativity:  STUDENT COOKBOOK  </vt:lpstr>
      <vt:lpstr>Creativity:  Public, Academic, and School Librarian as Writers</vt:lpstr>
      <vt:lpstr>Creativity: BOOKS-ON-THE-FLY </vt:lpstr>
      <vt:lpstr>PowerPoint Presentation</vt:lpstr>
      <vt:lpstr>PowerPoint Presentation</vt:lpstr>
      <vt:lpstr>Pressbooks: Features and Service</vt:lpstr>
      <vt:lpstr>PowerPoint Presentation</vt:lpstr>
      <vt:lpstr>PowerPoint Presentation</vt:lpstr>
      <vt:lpstr>PowerPoint Presentation</vt:lpstr>
      <vt:lpstr>Mobile ready</vt:lpstr>
      <vt:lpstr>PowerPoint Presentation</vt:lpstr>
      <vt:lpstr>PowerPoint Presentation</vt:lpstr>
      <vt:lpstr>PowerPoint Presentation</vt:lpstr>
      <vt:lpstr>PowerPoint Presentation</vt:lpstr>
      <vt:lpstr>PowerPoint Presentation</vt:lpstr>
      <vt:lpstr>How could you use MLPP Pressbooks?</vt:lpstr>
      <vt:lpstr>PowerPoint Presentation</vt:lpstr>
      <vt:lpstr>PowerPoint Presentation</vt:lpstr>
      <vt:lpstr>PowerPoint Presentation</vt:lpstr>
      <vt:lpstr>COOKBOOK BY A MACALESTER STUDENT  </vt:lpstr>
      <vt:lpstr>PowerPoint Presentation</vt:lpstr>
      <vt:lpstr>PowerPoint Presentation</vt:lpstr>
      <vt:lpstr>PowerPoint Presentation</vt:lpstr>
      <vt:lpstr>MLPP version of Pressbooks</vt:lpstr>
      <vt:lpstr>Handy links</vt:lpstr>
      <vt:lpstr>PowerPoint Presentation</vt:lpstr>
      <vt:lpstr>PowerPoint Presentation</vt:lpstr>
      <vt:lpstr>Create: Pressbooks</vt:lpstr>
      <vt:lpstr>Share: SELF-e</vt:lpstr>
      <vt:lpstr>Read: Biblioboard</vt:lpstr>
      <vt:lpstr>Read: Biblioboard</vt:lpstr>
      <vt:lpstr>Why We’re Excited</vt:lpstr>
      <vt:lpstr>Project Ideas</vt:lpstr>
      <vt:lpstr>For Writers</vt:lpstr>
      <vt:lpstr>Author Contest</vt:lpstr>
      <vt:lpstr>Thank you to our contributing libraries</vt:lpstr>
      <vt:lpstr>“Human sacrifice! Dogs and cats living together!</vt:lpstr>
      <vt:lpstr>Who you gonna call?   wE NEED TO RENAME HANDOUT -V 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BOOKBUSTERS</dc:title>
  <dc:creator>Valerie Horton</dc:creator>
  <cp:lastModifiedBy>City of Duluth</cp:lastModifiedBy>
  <cp:revision>2</cp:revision>
  <dcterms:modified xsi:type="dcterms:W3CDTF">2018-06-15T17:51:11Z</dcterms:modified>
</cp:coreProperties>
</file>